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301" r:id="rId2"/>
    <p:sldId id="257" r:id="rId3"/>
    <p:sldId id="303" r:id="rId4"/>
    <p:sldId id="304" r:id="rId5"/>
    <p:sldId id="275" r:id="rId6"/>
    <p:sldId id="288" r:id="rId7"/>
    <p:sldId id="315" r:id="rId8"/>
    <p:sldId id="305" r:id="rId9"/>
    <p:sldId id="306" r:id="rId10"/>
    <p:sldId id="277" r:id="rId11"/>
    <p:sldId id="307" r:id="rId12"/>
    <p:sldId id="308" r:id="rId13"/>
    <p:sldId id="309"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311" r:id="rId31"/>
    <p:sldId id="312" r:id="rId32"/>
    <p:sldId id="313" r:id="rId33"/>
    <p:sldId id="314"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16" r:id="rId47"/>
    <p:sldId id="317" r:id="rId48"/>
    <p:sldId id="286" r:id="rId49"/>
    <p:sldId id="302"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48"/>
  </p:normalViewPr>
  <p:slideViewPr>
    <p:cSldViewPr snapToGrid="0" snapToObjects="1">
      <p:cViewPr>
        <p:scale>
          <a:sx n="63" d="100"/>
          <a:sy n="63" d="100"/>
        </p:scale>
        <p:origin x="2800" y="1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3DA8A9-8043-F04E-A3F3-6059F58437D2}" type="datetimeFigureOut">
              <a:rPr lang="en-US" smtClean="0"/>
              <a:t>2/8/18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DDCF92-4BFD-DD4B-8AA2-F9B3DFE6B074}" type="slidenum">
              <a:rPr lang="en-US" smtClean="0"/>
              <a:t>‹#›</a:t>
            </a:fld>
            <a:endParaRPr lang="en-US"/>
          </a:p>
        </p:txBody>
      </p:sp>
    </p:spTree>
    <p:extLst>
      <p:ext uri="{BB962C8B-B14F-4D97-AF65-F5344CB8AC3E}">
        <p14:creationId xmlns:p14="http://schemas.microsoft.com/office/powerpoint/2010/main" val="237634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F2ED44-DC96-9A49-B982-14CC7AB80CEC}" type="datetimeFigureOut">
              <a:rPr lang="en-US" smtClean="0"/>
              <a:t>2/8/18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F87A96-68B1-6F4C-BE0B-0E4E51B6BC79}" type="slidenum">
              <a:rPr lang="en-US" smtClean="0"/>
              <a:t>‹#›</a:t>
            </a:fld>
            <a:endParaRPr lang="en-US" dirty="0"/>
          </a:p>
        </p:txBody>
      </p:sp>
    </p:spTree>
    <p:extLst>
      <p:ext uri="{BB962C8B-B14F-4D97-AF65-F5344CB8AC3E}">
        <p14:creationId xmlns:p14="http://schemas.microsoft.com/office/powerpoint/2010/main" val="19943227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1506"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Calibri" charset="0"/>
            </a:endParaRPr>
          </a:p>
        </p:txBody>
      </p:sp>
    </p:spTree>
    <p:extLst>
      <p:ext uri="{BB962C8B-B14F-4D97-AF65-F5344CB8AC3E}">
        <p14:creationId xmlns:p14="http://schemas.microsoft.com/office/powerpoint/2010/main" val="1732012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Ditto</a:t>
            </a:r>
            <a:endParaRPr lang="en-US" dirty="0"/>
          </a:p>
        </p:txBody>
      </p:sp>
      <p:sp>
        <p:nvSpPr>
          <p:cNvPr id="4" name="Slide Number Placeholder 3"/>
          <p:cNvSpPr>
            <a:spLocks noGrp="1"/>
          </p:cNvSpPr>
          <p:nvPr>
            <p:ph type="sldNum" sz="quarter" idx="10"/>
          </p:nvPr>
        </p:nvSpPr>
        <p:spPr/>
        <p:txBody>
          <a:bodyPr/>
          <a:lstStyle/>
          <a:p>
            <a:fld id="{602ABE25-CB95-5D43-9040-A62631AE1896}" type="slidenum">
              <a:rPr lang="en-US" smtClean="0"/>
              <a:t>21</a:t>
            </a:fld>
            <a:endParaRPr lang="en-US" dirty="0"/>
          </a:p>
        </p:txBody>
      </p:sp>
    </p:spTree>
    <p:extLst>
      <p:ext uri="{BB962C8B-B14F-4D97-AF65-F5344CB8AC3E}">
        <p14:creationId xmlns:p14="http://schemas.microsoft.com/office/powerpoint/2010/main" val="56993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maternity benefits. I was told that in government jobs and with some employers that they get a reasonable salary before and after childbirth, not like the FMLA</a:t>
            </a:r>
            <a:endParaRPr lang="en-US" dirty="0"/>
          </a:p>
        </p:txBody>
      </p:sp>
      <p:sp>
        <p:nvSpPr>
          <p:cNvPr id="4" name="Slide Number Placeholder 3"/>
          <p:cNvSpPr>
            <a:spLocks noGrp="1"/>
          </p:cNvSpPr>
          <p:nvPr>
            <p:ph type="sldNum" sz="quarter" idx="10"/>
          </p:nvPr>
        </p:nvSpPr>
        <p:spPr/>
        <p:txBody>
          <a:bodyPr/>
          <a:lstStyle/>
          <a:p>
            <a:fld id="{602ABE25-CB95-5D43-9040-A62631AE1896}" type="slidenum">
              <a:rPr lang="en-US" smtClean="0"/>
              <a:t>23</a:t>
            </a:fld>
            <a:endParaRPr lang="en-US" dirty="0"/>
          </a:p>
        </p:txBody>
      </p:sp>
    </p:spTree>
    <p:extLst>
      <p:ext uri="{BB962C8B-B14F-4D97-AF65-F5344CB8AC3E}">
        <p14:creationId xmlns:p14="http://schemas.microsoft.com/office/powerpoint/2010/main" val="428647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this carefully.  This is a very important article, one that is nowhere in the USA which has probably led to the concentration</a:t>
            </a:r>
            <a:r>
              <a:rPr lang="en-US" baseline="0" dirty="0" smtClean="0"/>
              <a:t> of wealth in the hands of the one percent in the USA.</a:t>
            </a:r>
            <a:endParaRPr lang="en-US" dirty="0"/>
          </a:p>
        </p:txBody>
      </p:sp>
      <p:sp>
        <p:nvSpPr>
          <p:cNvPr id="4" name="Slide Number Placeholder 3"/>
          <p:cNvSpPr>
            <a:spLocks noGrp="1"/>
          </p:cNvSpPr>
          <p:nvPr>
            <p:ph type="sldNum" sz="quarter" idx="10"/>
          </p:nvPr>
        </p:nvSpPr>
        <p:spPr/>
        <p:txBody>
          <a:bodyPr/>
          <a:lstStyle/>
          <a:p>
            <a:fld id="{602ABE25-CB95-5D43-9040-A62631AE1896}" type="slidenum">
              <a:rPr lang="en-US" smtClean="0"/>
              <a:t>28</a:t>
            </a:fld>
            <a:endParaRPr lang="en-US" dirty="0"/>
          </a:p>
        </p:txBody>
      </p:sp>
    </p:spTree>
    <p:extLst>
      <p:ext uri="{BB962C8B-B14F-4D97-AF65-F5344CB8AC3E}">
        <p14:creationId xmlns:p14="http://schemas.microsoft.com/office/powerpoint/2010/main" val="743199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Hate speech to be raised to the level of an obscenity</a:t>
            </a:r>
          </a:p>
          <a:p>
            <a:r>
              <a:rPr lang="en-US" dirty="0" smtClean="0"/>
              <a:t>Environmental</a:t>
            </a:r>
            <a:r>
              <a:rPr lang="en-US" baseline="0" dirty="0" smtClean="0"/>
              <a:t> pollution and </a:t>
            </a:r>
            <a:r>
              <a:rPr lang="en-US" baseline="0" dirty="0" err="1" smtClean="0"/>
              <a:t>Indigeneous</a:t>
            </a:r>
            <a:r>
              <a:rPr lang="en-US" baseline="0" dirty="0" smtClean="0"/>
              <a:t> Peoples in Point Hope Alaska</a:t>
            </a:r>
          </a:p>
          <a:p>
            <a:r>
              <a:rPr lang="en-US" baseline="0" dirty="0" smtClean="0"/>
              <a:t>Transnational corporations in India… </a:t>
            </a:r>
            <a:r>
              <a:rPr lang="en-US" baseline="0" dirty="0" err="1" smtClean="0"/>
              <a:t>ie</a:t>
            </a:r>
            <a:r>
              <a:rPr lang="en-US" baseline="0" dirty="0" smtClean="0"/>
              <a:t>. The aquifers for Coca-Cola</a:t>
            </a:r>
            <a:endParaRPr lang="en-US" dirty="0"/>
          </a:p>
        </p:txBody>
      </p:sp>
      <p:sp>
        <p:nvSpPr>
          <p:cNvPr id="4" name="Slide Number Placeholder 3"/>
          <p:cNvSpPr>
            <a:spLocks noGrp="1"/>
          </p:cNvSpPr>
          <p:nvPr>
            <p:ph type="sldNum" sz="quarter" idx="10"/>
          </p:nvPr>
        </p:nvSpPr>
        <p:spPr/>
        <p:txBody>
          <a:bodyPr/>
          <a:lstStyle/>
          <a:p>
            <a:fld id="{DFE4DA45-4EA2-A34D-87B0-6646C9DF8B1C}" type="slidenum">
              <a:rPr lang="en-US" smtClean="0"/>
              <a:t>31</a:t>
            </a:fld>
            <a:endParaRPr lang="en-US" dirty="0"/>
          </a:p>
        </p:txBody>
      </p:sp>
    </p:spTree>
    <p:extLst>
      <p:ext uri="{BB962C8B-B14F-4D97-AF65-F5344CB8AC3E}">
        <p14:creationId xmlns:p14="http://schemas.microsoft.com/office/powerpoint/2010/main" val="1709825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DC as basically a plantation of sorts… license plates say: Taxation without Representation is tyranny</a:t>
            </a:r>
          </a:p>
          <a:p>
            <a:r>
              <a:rPr lang="en-US" dirty="0" smtClean="0"/>
              <a:t>Roughly  estimates of three millions homeless</a:t>
            </a:r>
            <a:endParaRPr lang="en-US" dirty="0"/>
          </a:p>
        </p:txBody>
      </p:sp>
      <p:sp>
        <p:nvSpPr>
          <p:cNvPr id="4" name="Slide Number Placeholder 3"/>
          <p:cNvSpPr>
            <a:spLocks noGrp="1"/>
          </p:cNvSpPr>
          <p:nvPr>
            <p:ph type="sldNum" sz="quarter" idx="10"/>
          </p:nvPr>
        </p:nvSpPr>
        <p:spPr/>
        <p:txBody>
          <a:bodyPr/>
          <a:lstStyle/>
          <a:p>
            <a:fld id="{DFE4DA45-4EA2-A34D-87B0-6646C9DF8B1C}" type="slidenum">
              <a:rPr lang="en-US" smtClean="0"/>
              <a:t>32</a:t>
            </a:fld>
            <a:endParaRPr lang="en-US" dirty="0"/>
          </a:p>
        </p:txBody>
      </p:sp>
    </p:spTree>
    <p:extLst>
      <p:ext uri="{BB962C8B-B14F-4D97-AF65-F5344CB8AC3E}">
        <p14:creationId xmlns:p14="http://schemas.microsoft.com/office/powerpoint/2010/main" val="1638281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thousands of life without parole, ten times more than the other countries combined</a:t>
            </a:r>
          </a:p>
          <a:p>
            <a:r>
              <a:rPr lang="en-US" dirty="0" smtClean="0"/>
              <a:t>Say what the US said in regards to CAT that they did not torture</a:t>
            </a:r>
          </a:p>
          <a:p>
            <a:r>
              <a:rPr lang="en-US" dirty="0" smtClean="0"/>
              <a:t>Speak of the Georgian Islands and</a:t>
            </a:r>
            <a:r>
              <a:rPr lang="en-US" baseline="0" dirty="0" smtClean="0"/>
              <a:t> people never asked.</a:t>
            </a:r>
          </a:p>
          <a:p>
            <a:r>
              <a:rPr lang="en-US" baseline="0" dirty="0" smtClean="0"/>
              <a:t>Children sent to phoenix</a:t>
            </a:r>
          </a:p>
          <a:p>
            <a:endParaRPr lang="en-US" baseline="0" dirty="0" smtClean="0"/>
          </a:p>
          <a:p>
            <a:r>
              <a:rPr lang="en-US" baseline="0" dirty="0" smtClean="0"/>
              <a:t>So as you can see there is room for both countries to improve the way they treat minorities.  Can’t they do it in a spirit of peace, humility, and everlasting love?</a:t>
            </a:r>
            <a:endParaRPr lang="en-US" dirty="0"/>
          </a:p>
        </p:txBody>
      </p:sp>
      <p:sp>
        <p:nvSpPr>
          <p:cNvPr id="4" name="Slide Number Placeholder 3"/>
          <p:cNvSpPr>
            <a:spLocks noGrp="1"/>
          </p:cNvSpPr>
          <p:nvPr>
            <p:ph type="sldNum" sz="quarter" idx="10"/>
          </p:nvPr>
        </p:nvSpPr>
        <p:spPr/>
        <p:txBody>
          <a:bodyPr/>
          <a:lstStyle/>
          <a:p>
            <a:fld id="{DFE4DA45-4EA2-A34D-87B0-6646C9DF8B1C}" type="slidenum">
              <a:rPr lang="en-US" smtClean="0"/>
              <a:t>33</a:t>
            </a:fld>
            <a:endParaRPr lang="en-US" dirty="0"/>
          </a:p>
        </p:txBody>
      </p:sp>
    </p:spTree>
    <p:extLst>
      <p:ext uri="{BB962C8B-B14F-4D97-AF65-F5344CB8AC3E}">
        <p14:creationId xmlns:p14="http://schemas.microsoft.com/office/powerpoint/2010/main" val="2032954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1506"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Calibri" charset="0"/>
            </a:endParaRPr>
          </a:p>
        </p:txBody>
      </p:sp>
    </p:spTree>
    <p:extLst>
      <p:ext uri="{BB962C8B-B14F-4D97-AF65-F5344CB8AC3E}">
        <p14:creationId xmlns:p14="http://schemas.microsoft.com/office/powerpoint/2010/main" val="84203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rPr>
              <a:t>From Wronka, J. (2017). </a:t>
            </a:r>
            <a:r>
              <a:rPr lang="en-US" i="1" dirty="0">
                <a:latin typeface="Times New Roman" charset="0"/>
              </a:rPr>
              <a:t>Human rights and social justice. Los Angeles: Sage.</a:t>
            </a:r>
            <a:endParaRPr lang="en-US" dirty="0">
              <a:latin typeface="Times New Roman" charset="0"/>
            </a:endParaRPr>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556DC3E-6D06-3744-8E3D-A48C069F7382}" type="slidenum">
              <a:rPr lang="en-US" sz="1200"/>
              <a:pPr/>
              <a:t>48</a:t>
            </a:fld>
            <a:endParaRPr lang="en-US" sz="1200" dirty="0"/>
          </a:p>
        </p:txBody>
      </p:sp>
    </p:spTree>
    <p:extLst>
      <p:ext uri="{BB962C8B-B14F-4D97-AF65-F5344CB8AC3E}">
        <p14:creationId xmlns:p14="http://schemas.microsoft.com/office/powerpoint/2010/main" val="63804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From Wronka, J. (2017). </a:t>
            </a:r>
            <a:r>
              <a:rPr lang="en-US" i="1">
                <a:latin typeface="Times New Roman" charset="0"/>
              </a:rPr>
              <a:t>Human rights and social justice. Los Angeles: Sage.</a:t>
            </a:r>
            <a:endParaRPr lang="en-US">
              <a:latin typeface="Times New Roman" charset="0"/>
            </a:endParaRPr>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556DC3E-6D06-3744-8E3D-A48C069F7382}" type="slidenum">
              <a:rPr lang="en-US" sz="1200"/>
              <a:pPr/>
              <a:t>49</a:t>
            </a:fld>
            <a:endParaRPr lang="en-US" sz="1200"/>
          </a:p>
        </p:txBody>
      </p:sp>
    </p:spTree>
    <p:extLst>
      <p:ext uri="{BB962C8B-B14F-4D97-AF65-F5344CB8AC3E}">
        <p14:creationId xmlns:p14="http://schemas.microsoft.com/office/powerpoint/2010/main" val="17441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09129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E685F-8A9E-9741-AE02-82B106753D8E}" type="slidenum">
              <a:rPr lang="en-US" smtClean="0"/>
              <a:t>7</a:t>
            </a:fld>
            <a:endParaRPr lang="en-US" dirty="0"/>
          </a:p>
        </p:txBody>
      </p:sp>
    </p:spTree>
    <p:extLst>
      <p:ext uri="{BB962C8B-B14F-4D97-AF65-F5344CB8AC3E}">
        <p14:creationId xmlns:p14="http://schemas.microsoft.com/office/powerpoint/2010/main" val="404802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This is a busy slide I know, but, basically, what I was talking about was implementing the Human Rights Triptych with the Universal Declaration of Human Rights at its center, that milestone in the long and difficult struggle of the human race as the former Pope John Paul II called it, and let me add developed inder the able leadership of an American Ms. Eleanor Roosevelt. followed by the conventions that followed it on civil rights, race, women, children, torture, economic rights disabilities and migrants. Implementation measures consist such things as the filing of human rights reports, which I will get to shortly. Notice that in regards to conventions once ratified  must become law according to Article six of the US Consttution and “the judges bound thereby” The USA ratified only  three of them. Now, let’s take a look at how Pakistan has been doing.  Keep a 63!</a:t>
            </a: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8092AD2-3AC0-E34E-B14C-2DC437B123BD}" type="slidenum">
              <a:rPr lang="en-US" sz="1200"/>
              <a:pPr/>
              <a:t>8</a:t>
            </a:fld>
            <a:endParaRPr lang="en-US" sz="1200"/>
          </a:p>
        </p:txBody>
      </p:sp>
    </p:spTree>
    <p:extLst>
      <p:ext uri="{BB962C8B-B14F-4D97-AF65-F5344CB8AC3E}">
        <p14:creationId xmlns:p14="http://schemas.microsoft.com/office/powerpoint/2010/main" val="131879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This is a busy slide I know, but, basically, what I was talking about was implementing the Human Rights Triptych with the Universal Declaration of Human Rights at its center, that milestone in the long and difficult struggle of the human race as the former Pope John Paul II called it, and let me add developed inder the able leadership of an American Ms. Eleanor Roosevelt. followed by the conventions that followed it on civil rights, race, women, children, torture, economic rights disabilities and migrants. Implementation measures consist such things as the filing of human rights reports, which I will get to shortly. Notice that in regards to conventions once ratified  must become law according to Article six of the US Consttution and “the judges bound thereby” The USA ratified only  three of them. Now, let’s take a look at how Pakistan has been doing.  Keep a 63!</a:t>
            </a: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8092AD2-3AC0-E34E-B14C-2DC437B123BD}" type="slidenum">
              <a:rPr lang="en-US" sz="1200"/>
              <a:pPr/>
              <a:t>9</a:t>
            </a:fld>
            <a:endParaRPr lang="en-US" sz="1200"/>
          </a:p>
        </p:txBody>
      </p:sp>
    </p:spTree>
    <p:extLst>
      <p:ext uri="{BB962C8B-B14F-4D97-AF65-F5344CB8AC3E}">
        <p14:creationId xmlns:p14="http://schemas.microsoft.com/office/powerpoint/2010/main" val="289901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economic and social rights as</a:t>
            </a:r>
            <a:r>
              <a:rPr lang="en-US" baseline="0" dirty="0" smtClean="0"/>
              <a:t> important in the Universal Declaration of Human Rights?  Well, rather than show all of my fifty slides, I thought that I would only show those slides that looked at the comparison between the UDHR and economic, social, and cultural rights of the Pakistani constitution.</a:t>
            </a:r>
            <a:endParaRPr lang="en-US" dirty="0"/>
          </a:p>
        </p:txBody>
      </p:sp>
      <p:sp>
        <p:nvSpPr>
          <p:cNvPr id="4" name="Slide Number Placeholder 3"/>
          <p:cNvSpPr>
            <a:spLocks noGrp="1"/>
          </p:cNvSpPr>
          <p:nvPr>
            <p:ph type="sldNum" sz="quarter" idx="10"/>
          </p:nvPr>
        </p:nvSpPr>
        <p:spPr/>
        <p:txBody>
          <a:bodyPr/>
          <a:lstStyle/>
          <a:p>
            <a:fld id="{602ABE25-CB95-5D43-9040-A62631AE1896}" type="slidenum">
              <a:rPr lang="en-US" smtClean="0"/>
              <a:t>16</a:t>
            </a:fld>
            <a:endParaRPr lang="en-US" dirty="0"/>
          </a:p>
        </p:txBody>
      </p:sp>
    </p:spTree>
    <p:extLst>
      <p:ext uri="{BB962C8B-B14F-4D97-AF65-F5344CB8AC3E}">
        <p14:creationId xmlns:p14="http://schemas.microsoft.com/office/powerpoint/2010/main" val="2081996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None of this btw is in the US Constitution</a:t>
            </a:r>
            <a:endParaRPr lang="en-US" dirty="0"/>
          </a:p>
        </p:txBody>
      </p:sp>
      <p:sp>
        <p:nvSpPr>
          <p:cNvPr id="4" name="Slide Number Placeholder 3"/>
          <p:cNvSpPr>
            <a:spLocks noGrp="1"/>
          </p:cNvSpPr>
          <p:nvPr>
            <p:ph type="sldNum" sz="quarter" idx="10"/>
          </p:nvPr>
        </p:nvSpPr>
        <p:spPr/>
        <p:txBody>
          <a:bodyPr/>
          <a:lstStyle/>
          <a:p>
            <a:fld id="{602ABE25-CB95-5D43-9040-A62631AE1896}" type="slidenum">
              <a:rPr lang="en-US" smtClean="0"/>
              <a:t>17</a:t>
            </a:fld>
            <a:endParaRPr lang="en-US" dirty="0"/>
          </a:p>
        </p:txBody>
      </p:sp>
    </p:spTree>
    <p:extLst>
      <p:ext uri="{BB962C8B-B14F-4D97-AF65-F5344CB8AC3E}">
        <p14:creationId xmlns:p14="http://schemas.microsoft.com/office/powerpoint/2010/main" val="951751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Ditto</a:t>
            </a:r>
            <a:endParaRPr lang="en-US" dirty="0"/>
          </a:p>
        </p:txBody>
      </p:sp>
      <p:sp>
        <p:nvSpPr>
          <p:cNvPr id="4" name="Slide Number Placeholder 3"/>
          <p:cNvSpPr>
            <a:spLocks noGrp="1"/>
          </p:cNvSpPr>
          <p:nvPr>
            <p:ph type="sldNum" sz="quarter" idx="10"/>
          </p:nvPr>
        </p:nvSpPr>
        <p:spPr/>
        <p:txBody>
          <a:bodyPr/>
          <a:lstStyle/>
          <a:p>
            <a:fld id="{602ABE25-CB95-5D43-9040-A62631AE1896}" type="slidenum">
              <a:rPr lang="en-US" smtClean="0"/>
              <a:t>19</a:t>
            </a:fld>
            <a:endParaRPr lang="en-US" dirty="0"/>
          </a:p>
        </p:txBody>
      </p:sp>
    </p:spTree>
    <p:extLst>
      <p:ext uri="{BB962C8B-B14F-4D97-AF65-F5344CB8AC3E}">
        <p14:creationId xmlns:p14="http://schemas.microsoft.com/office/powerpoint/2010/main" val="369239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Ditto</a:t>
            </a:r>
            <a:endParaRPr lang="en-US" dirty="0"/>
          </a:p>
        </p:txBody>
      </p:sp>
      <p:sp>
        <p:nvSpPr>
          <p:cNvPr id="4" name="Slide Number Placeholder 3"/>
          <p:cNvSpPr>
            <a:spLocks noGrp="1"/>
          </p:cNvSpPr>
          <p:nvPr>
            <p:ph type="sldNum" sz="quarter" idx="10"/>
          </p:nvPr>
        </p:nvSpPr>
        <p:spPr/>
        <p:txBody>
          <a:bodyPr/>
          <a:lstStyle/>
          <a:p>
            <a:fld id="{602ABE25-CB95-5D43-9040-A62631AE1896}" type="slidenum">
              <a:rPr lang="en-US" smtClean="0"/>
              <a:t>20</a:t>
            </a:fld>
            <a:endParaRPr lang="en-US" dirty="0"/>
          </a:p>
        </p:txBody>
      </p:sp>
    </p:spTree>
    <p:extLst>
      <p:ext uri="{BB962C8B-B14F-4D97-AF65-F5344CB8AC3E}">
        <p14:creationId xmlns:p14="http://schemas.microsoft.com/office/powerpoint/2010/main" val="71598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C81A8A-7264-1347-844A-57A12E5C108C}" type="datetimeFigureOut">
              <a:rPr lang="en-US" smtClean="0"/>
              <a:t>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15F86-68D4-F64E-80E3-651BD1A76597}" type="slidenum">
              <a:rPr lang="en-US" smtClean="0"/>
              <a:t>‹#›</a:t>
            </a:fld>
            <a:endParaRPr lang="en-US" dirty="0"/>
          </a:p>
        </p:txBody>
      </p:sp>
    </p:spTree>
    <p:extLst>
      <p:ext uri="{BB962C8B-B14F-4D97-AF65-F5344CB8AC3E}">
        <p14:creationId xmlns:p14="http://schemas.microsoft.com/office/powerpoint/2010/main" val="421744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81A8A-7264-1347-844A-57A12E5C108C}" type="datetimeFigureOut">
              <a:rPr lang="en-US" smtClean="0"/>
              <a:t>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15F86-68D4-F64E-80E3-651BD1A76597}" type="slidenum">
              <a:rPr lang="en-US" smtClean="0"/>
              <a:t>‹#›</a:t>
            </a:fld>
            <a:endParaRPr lang="en-US" dirty="0"/>
          </a:p>
        </p:txBody>
      </p:sp>
    </p:spTree>
    <p:extLst>
      <p:ext uri="{BB962C8B-B14F-4D97-AF65-F5344CB8AC3E}">
        <p14:creationId xmlns:p14="http://schemas.microsoft.com/office/powerpoint/2010/main" val="188154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81A8A-7264-1347-844A-57A12E5C108C}" type="datetimeFigureOut">
              <a:rPr lang="en-US" smtClean="0"/>
              <a:t>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15F86-68D4-F64E-80E3-651BD1A76597}" type="slidenum">
              <a:rPr lang="en-US" smtClean="0"/>
              <a:t>‹#›</a:t>
            </a:fld>
            <a:endParaRPr lang="en-US" dirty="0"/>
          </a:p>
        </p:txBody>
      </p:sp>
    </p:spTree>
    <p:extLst>
      <p:ext uri="{BB962C8B-B14F-4D97-AF65-F5344CB8AC3E}">
        <p14:creationId xmlns:p14="http://schemas.microsoft.com/office/powerpoint/2010/main" val="276119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81A8A-7264-1347-844A-57A12E5C108C}" type="datetimeFigureOut">
              <a:rPr lang="en-US" smtClean="0"/>
              <a:t>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15F86-68D4-F64E-80E3-651BD1A76597}" type="slidenum">
              <a:rPr lang="en-US" smtClean="0"/>
              <a:t>‹#›</a:t>
            </a:fld>
            <a:endParaRPr lang="en-US" dirty="0"/>
          </a:p>
        </p:txBody>
      </p:sp>
    </p:spTree>
    <p:extLst>
      <p:ext uri="{BB962C8B-B14F-4D97-AF65-F5344CB8AC3E}">
        <p14:creationId xmlns:p14="http://schemas.microsoft.com/office/powerpoint/2010/main" val="4256954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81A8A-7264-1347-844A-57A12E5C108C}" type="datetimeFigureOut">
              <a:rPr lang="en-US" smtClean="0"/>
              <a:t>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15F86-68D4-F64E-80E3-651BD1A76597}" type="slidenum">
              <a:rPr lang="en-US" smtClean="0"/>
              <a:t>‹#›</a:t>
            </a:fld>
            <a:endParaRPr lang="en-US" dirty="0"/>
          </a:p>
        </p:txBody>
      </p:sp>
    </p:spTree>
    <p:extLst>
      <p:ext uri="{BB962C8B-B14F-4D97-AF65-F5344CB8AC3E}">
        <p14:creationId xmlns:p14="http://schemas.microsoft.com/office/powerpoint/2010/main" val="153735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C81A8A-7264-1347-844A-57A12E5C108C}" type="datetimeFigureOut">
              <a:rPr lang="en-US" smtClean="0"/>
              <a:t>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15F86-68D4-F64E-80E3-651BD1A76597}" type="slidenum">
              <a:rPr lang="en-US" smtClean="0"/>
              <a:t>‹#›</a:t>
            </a:fld>
            <a:endParaRPr lang="en-US" dirty="0"/>
          </a:p>
        </p:txBody>
      </p:sp>
    </p:spTree>
    <p:extLst>
      <p:ext uri="{BB962C8B-B14F-4D97-AF65-F5344CB8AC3E}">
        <p14:creationId xmlns:p14="http://schemas.microsoft.com/office/powerpoint/2010/main" val="2838203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C81A8A-7264-1347-844A-57A12E5C108C}" type="datetimeFigureOut">
              <a:rPr lang="en-US" smtClean="0"/>
              <a:t>2/8/18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815F86-68D4-F64E-80E3-651BD1A76597}" type="slidenum">
              <a:rPr lang="en-US" smtClean="0"/>
              <a:t>‹#›</a:t>
            </a:fld>
            <a:endParaRPr lang="en-US" dirty="0"/>
          </a:p>
        </p:txBody>
      </p:sp>
    </p:spTree>
    <p:extLst>
      <p:ext uri="{BB962C8B-B14F-4D97-AF65-F5344CB8AC3E}">
        <p14:creationId xmlns:p14="http://schemas.microsoft.com/office/powerpoint/2010/main" val="389340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C81A8A-7264-1347-844A-57A12E5C108C}" type="datetimeFigureOut">
              <a:rPr lang="en-US" smtClean="0"/>
              <a:t>2/8/18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815F86-68D4-F64E-80E3-651BD1A76597}" type="slidenum">
              <a:rPr lang="en-US" smtClean="0"/>
              <a:t>‹#›</a:t>
            </a:fld>
            <a:endParaRPr lang="en-US" dirty="0"/>
          </a:p>
        </p:txBody>
      </p:sp>
    </p:spTree>
    <p:extLst>
      <p:ext uri="{BB962C8B-B14F-4D97-AF65-F5344CB8AC3E}">
        <p14:creationId xmlns:p14="http://schemas.microsoft.com/office/powerpoint/2010/main" val="191324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81A8A-7264-1347-844A-57A12E5C108C}" type="datetimeFigureOut">
              <a:rPr lang="en-US" smtClean="0"/>
              <a:t>2/8/18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815F86-68D4-F64E-80E3-651BD1A76597}" type="slidenum">
              <a:rPr lang="en-US" smtClean="0"/>
              <a:t>‹#›</a:t>
            </a:fld>
            <a:endParaRPr lang="en-US" dirty="0"/>
          </a:p>
        </p:txBody>
      </p:sp>
    </p:spTree>
    <p:extLst>
      <p:ext uri="{BB962C8B-B14F-4D97-AF65-F5344CB8AC3E}">
        <p14:creationId xmlns:p14="http://schemas.microsoft.com/office/powerpoint/2010/main" val="381994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81A8A-7264-1347-844A-57A12E5C108C}" type="datetimeFigureOut">
              <a:rPr lang="en-US" smtClean="0"/>
              <a:t>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15F86-68D4-F64E-80E3-651BD1A76597}" type="slidenum">
              <a:rPr lang="en-US" smtClean="0"/>
              <a:t>‹#›</a:t>
            </a:fld>
            <a:endParaRPr lang="en-US" dirty="0"/>
          </a:p>
        </p:txBody>
      </p:sp>
    </p:spTree>
    <p:extLst>
      <p:ext uri="{BB962C8B-B14F-4D97-AF65-F5344CB8AC3E}">
        <p14:creationId xmlns:p14="http://schemas.microsoft.com/office/powerpoint/2010/main" val="381245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81A8A-7264-1347-844A-57A12E5C108C}" type="datetimeFigureOut">
              <a:rPr lang="en-US" smtClean="0"/>
              <a:t>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15F86-68D4-F64E-80E3-651BD1A76597}" type="slidenum">
              <a:rPr lang="en-US" smtClean="0"/>
              <a:t>‹#›</a:t>
            </a:fld>
            <a:endParaRPr lang="en-US" dirty="0"/>
          </a:p>
        </p:txBody>
      </p:sp>
    </p:spTree>
    <p:extLst>
      <p:ext uri="{BB962C8B-B14F-4D97-AF65-F5344CB8AC3E}">
        <p14:creationId xmlns:p14="http://schemas.microsoft.com/office/powerpoint/2010/main" val="40645409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81A8A-7264-1347-844A-57A12E5C108C}" type="datetimeFigureOut">
              <a:rPr lang="en-US" smtClean="0"/>
              <a:t>2/8/18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15F86-68D4-F64E-80E3-651BD1A76597}" type="slidenum">
              <a:rPr lang="en-US" smtClean="0"/>
              <a:t>‹#›</a:t>
            </a:fld>
            <a:endParaRPr lang="en-US" dirty="0"/>
          </a:p>
        </p:txBody>
      </p:sp>
    </p:spTree>
    <p:extLst>
      <p:ext uri="{BB962C8B-B14F-4D97-AF65-F5344CB8AC3E}">
        <p14:creationId xmlns:p14="http://schemas.microsoft.com/office/powerpoint/2010/main" val="1160581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4.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humanrightsculture.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i="1" dirty="0" smtClean="0"/>
              <a:t>Human Rights, Social Justice, Diversity and Inclusion: Implications for the Advanced Generalist Social Work Paradigm</a:t>
            </a:r>
            <a:endParaRPr lang="en-US" sz="2800" b="1" i="1" dirty="0"/>
          </a:p>
        </p:txBody>
      </p:sp>
      <p:sp>
        <p:nvSpPr>
          <p:cNvPr id="3" name="Content Placeholder 2"/>
          <p:cNvSpPr>
            <a:spLocks noGrp="1"/>
          </p:cNvSpPr>
          <p:nvPr>
            <p:ph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smtClean="0"/>
              <a:t>Joseph Wronka, PhD, Professor of Social Work, Springfield College, Springfield, MA; Representative to the United Nations in Geneva for the International Association of Schools of Social Work (IASSW)</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b="1"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smtClean="0"/>
              <a:t>Conference From Diversity to Inclusion: A Social Work Paradigm</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smtClean="0"/>
              <a:t>Mangalore University, School of Social Work, India</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smtClean="0"/>
              <a:t>Reference: Wronka, J. (2017) </a:t>
            </a:r>
            <a:r>
              <a:rPr lang="en-US" sz="2800" b="1" i="1" dirty="0" smtClean="0"/>
              <a:t>Human rights and social justice. </a:t>
            </a:r>
            <a:r>
              <a:rPr lang="en-US" sz="2800" b="1" dirty="0" smtClean="0"/>
              <a:t>Los Angeles: Sage</a:t>
            </a:r>
            <a:endParaRPr lang="en-US" sz="2800" b="1" dirty="0"/>
          </a:p>
        </p:txBody>
      </p:sp>
    </p:spTree>
    <p:extLst>
      <p:ext uri="{BB962C8B-B14F-4D97-AF65-F5344CB8AC3E}">
        <p14:creationId xmlns:p14="http://schemas.microsoft.com/office/powerpoint/2010/main" val="157430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148054429"/>
              </p:ext>
            </p:extLst>
          </p:nvPr>
        </p:nvGraphicFramePr>
        <p:xfrm>
          <a:off x="457200" y="1273175"/>
          <a:ext cx="8382000" cy="5520304"/>
        </p:xfrm>
        <a:graphic>
          <a:graphicData uri="http://schemas.openxmlformats.org/drawingml/2006/table">
            <a:tbl>
              <a:tblPr>
                <a:tableStyleId>{5C22544A-7EE6-4342-B048-85BDC9FD1C3A}</a:tableStyleId>
              </a:tblPr>
              <a:tblGrid>
                <a:gridCol w="1419511"/>
                <a:gridCol w="1863700"/>
                <a:gridCol w="2533936"/>
                <a:gridCol w="2564853"/>
              </a:tblGrid>
              <a:tr h="489403">
                <a:tc>
                  <a:txBody>
                    <a:bodyPr/>
                    <a:lstStyle/>
                    <a:p>
                      <a:pPr marL="0" marR="0" algn="ctr">
                        <a:spcBef>
                          <a:spcPts val="0"/>
                        </a:spcBef>
                        <a:spcAft>
                          <a:spcPts val="0"/>
                        </a:spcAft>
                        <a:tabLst>
                          <a:tab pos="1828800" algn="ctr"/>
                          <a:tab pos="3200400" algn="ctr"/>
                          <a:tab pos="4572000" algn="ctr"/>
                        </a:tabLst>
                      </a:pPr>
                      <a:r>
                        <a:rPr lang="en-US" sz="1000" dirty="0">
                          <a:effectLst/>
                        </a:rPr>
                        <a:t>Articles of the Universal Declaration </a:t>
                      </a:r>
                      <a:endParaRPr lang="en-US" sz="700" i="1" dirty="0">
                        <a:effectLst/>
                        <a:latin typeface="Cambria" charset="0"/>
                        <a:ea typeface="ＭＳ 明朝" charset="-128"/>
                        <a:cs typeface="Times New Roman" charset="0"/>
                      </a:endParaRPr>
                    </a:p>
                  </a:txBody>
                  <a:tcPr marL="46928" marR="46928" marT="0" marB="0"/>
                </a:tc>
                <a:tc>
                  <a:txBody>
                    <a:bodyPr/>
                    <a:lstStyle/>
                    <a:p>
                      <a:pPr marL="0" marR="0" algn="ctr">
                        <a:spcBef>
                          <a:spcPts val="0"/>
                        </a:spcBef>
                        <a:spcAft>
                          <a:spcPts val="0"/>
                        </a:spcAft>
                        <a:tabLst>
                          <a:tab pos="1828800" algn="ctr"/>
                          <a:tab pos="3200400" algn="ctr"/>
                          <a:tab pos="4572000" algn="ctr"/>
                        </a:tabLst>
                      </a:pPr>
                      <a:r>
                        <a:rPr lang="en-US" sz="1000" dirty="0">
                          <a:effectLst/>
                        </a:rPr>
                        <a:t>Crucial Notion </a:t>
                      </a:r>
                      <a:endParaRPr lang="en-US" sz="700" i="1" dirty="0">
                        <a:effectLst/>
                        <a:latin typeface="Cambria" charset="0"/>
                        <a:ea typeface="ＭＳ 明朝" charset="-128"/>
                        <a:cs typeface="Times New Roman" charset="0"/>
                      </a:endParaRPr>
                    </a:p>
                  </a:txBody>
                  <a:tcPr marL="46928" marR="46928" marT="0" marB="0"/>
                </a:tc>
                <a:tc>
                  <a:txBody>
                    <a:bodyPr/>
                    <a:lstStyle/>
                    <a:p>
                      <a:pPr marL="0" marR="0" algn="ctr">
                        <a:spcBef>
                          <a:spcPts val="0"/>
                        </a:spcBef>
                        <a:spcAft>
                          <a:spcPts val="0"/>
                        </a:spcAft>
                        <a:tabLst>
                          <a:tab pos="1828800" algn="ctr"/>
                          <a:tab pos="3200400" algn="ctr"/>
                          <a:tab pos="4572000" algn="ctr"/>
                        </a:tabLst>
                      </a:pPr>
                      <a:r>
                        <a:rPr lang="en-US" sz="1000" dirty="0">
                          <a:effectLst/>
                        </a:rPr>
                        <a:t>Examples </a:t>
                      </a:r>
                      <a:endParaRPr lang="en-US" sz="700" i="1" dirty="0">
                        <a:effectLst/>
                        <a:latin typeface="Cambria" charset="0"/>
                        <a:ea typeface="ＭＳ 明朝" charset="-128"/>
                        <a:cs typeface="Times New Roman" charset="0"/>
                      </a:endParaRPr>
                    </a:p>
                  </a:txBody>
                  <a:tcPr marL="46928" marR="46928" marT="0" marB="0"/>
                </a:tc>
                <a:tc>
                  <a:txBody>
                    <a:bodyPr/>
                    <a:lstStyle/>
                    <a:p>
                      <a:pPr marL="0" marR="0" algn="ctr">
                        <a:spcBef>
                          <a:spcPts val="0"/>
                        </a:spcBef>
                        <a:spcAft>
                          <a:spcPts val="0"/>
                        </a:spcAft>
                        <a:tabLst>
                          <a:tab pos="1828800" algn="ctr"/>
                          <a:tab pos="3200400" algn="ctr"/>
                          <a:tab pos="4572000" algn="ctr"/>
                        </a:tabLst>
                      </a:pPr>
                      <a:r>
                        <a:rPr lang="en-US" sz="1000" dirty="0">
                          <a:effectLst/>
                        </a:rPr>
                        <a:t>Philosophic- Historical Legacy </a:t>
                      </a:r>
                      <a:endParaRPr lang="en-US" sz="700" i="1" dirty="0">
                        <a:effectLst/>
                        <a:latin typeface="Cambria" charset="0"/>
                        <a:ea typeface="ＭＳ 明朝" charset="-128"/>
                        <a:cs typeface="Times New Roman" charset="0"/>
                      </a:endParaRPr>
                    </a:p>
                  </a:txBody>
                  <a:tcPr marL="46928" marR="46928" marT="0" marB="0"/>
                </a:tc>
              </a:tr>
              <a:tr h="652538">
                <a:tc>
                  <a:txBody>
                    <a:bodyPr/>
                    <a:lstStyle/>
                    <a:p>
                      <a:pPr marL="0" marR="0">
                        <a:spcBef>
                          <a:spcPts val="0"/>
                        </a:spcBef>
                        <a:spcAft>
                          <a:spcPts val="0"/>
                        </a:spcAft>
                      </a:pPr>
                      <a:r>
                        <a:rPr lang="en-US" sz="1000" dirty="0">
                          <a:effectLst/>
                        </a:rPr>
                        <a:t>Article 1 </a:t>
                      </a:r>
                      <a:endParaRPr lang="en-US" sz="700" dirty="0">
                        <a:effectLst/>
                        <a:latin typeface="Cambria" charset="0"/>
                        <a:ea typeface="ＭＳ 明朝" charset="-128"/>
                        <a:cs typeface="Times New Roman" charset="0"/>
                      </a:endParaRPr>
                    </a:p>
                  </a:txBody>
                  <a:tcPr marL="46928" marR="46928" marT="0" marB="0"/>
                </a:tc>
                <a:tc>
                  <a:txBody>
                    <a:bodyPr/>
                    <a:lstStyle/>
                    <a:p>
                      <a:pPr marL="0" marR="0">
                        <a:spcBef>
                          <a:spcPts val="0"/>
                        </a:spcBef>
                        <a:spcAft>
                          <a:spcPts val="0"/>
                        </a:spcAft>
                      </a:pPr>
                      <a:r>
                        <a:rPr lang="en-US" sz="1000" dirty="0">
                          <a:effectLst/>
                        </a:rPr>
                        <a:t>Human dignity </a:t>
                      </a:r>
                      <a:endParaRPr lang="en-US" sz="700" dirty="0">
                        <a:effectLst/>
                        <a:latin typeface="Cambria" charset="0"/>
                        <a:ea typeface="ＭＳ 明朝" charset="-128"/>
                        <a:cs typeface="Times New Roman" charset="0"/>
                      </a:endParaRPr>
                    </a:p>
                  </a:txBody>
                  <a:tcPr marL="46928" marR="46928" marT="0" marB="0"/>
                </a:tc>
                <a:tc>
                  <a:txBody>
                    <a:bodyPr/>
                    <a:lstStyle/>
                    <a:p>
                      <a:pPr marL="0" marR="0">
                        <a:spcBef>
                          <a:spcPts val="0"/>
                        </a:spcBef>
                        <a:spcAft>
                          <a:spcPts val="0"/>
                        </a:spcAft>
                      </a:pPr>
                      <a:r>
                        <a:rPr lang="en-US" sz="1000" dirty="0">
                          <a:effectLst/>
                        </a:rPr>
                        <a:t>Equality, freedom, the duty to act in a spirit of brotherhood and sisterhood </a:t>
                      </a:r>
                      <a:endParaRPr lang="en-US" sz="700" dirty="0">
                        <a:effectLst/>
                        <a:latin typeface="Cambria" charset="0"/>
                        <a:ea typeface="ＭＳ 明朝" charset="-128"/>
                        <a:cs typeface="Times New Roman" charset="0"/>
                      </a:endParaRPr>
                    </a:p>
                  </a:txBody>
                  <a:tcPr marL="46928" marR="46928" marT="0" marB="0"/>
                </a:tc>
                <a:tc>
                  <a:txBody>
                    <a:bodyPr/>
                    <a:lstStyle/>
                    <a:p>
                      <a:pPr marL="0" marR="0">
                        <a:spcBef>
                          <a:spcPts val="0"/>
                        </a:spcBef>
                        <a:spcAft>
                          <a:spcPts val="0"/>
                        </a:spcAft>
                      </a:pPr>
                      <a:r>
                        <a:rPr lang="en-US" sz="1000" dirty="0">
                          <a:effectLst/>
                        </a:rPr>
                        <a:t>Judaic-Christian- Islamic tradition; the U.S. Declaration of Independence </a:t>
                      </a:r>
                      <a:endParaRPr lang="en-US" sz="700" dirty="0">
                        <a:effectLst/>
                        <a:latin typeface="Cambria" charset="0"/>
                        <a:ea typeface="ＭＳ 明朝" charset="-128"/>
                        <a:cs typeface="Times New Roman" charset="0"/>
                      </a:endParaRPr>
                    </a:p>
                  </a:txBody>
                  <a:tcPr marL="46928" marR="46928" marT="0" marB="0"/>
                </a:tc>
              </a:tr>
              <a:tr h="652538">
                <a:tc>
                  <a:txBody>
                    <a:bodyPr/>
                    <a:lstStyle/>
                    <a:p>
                      <a:pPr marL="0" marR="0">
                        <a:spcBef>
                          <a:spcPts val="0"/>
                        </a:spcBef>
                        <a:spcAft>
                          <a:spcPts val="0"/>
                        </a:spcAft>
                      </a:pPr>
                      <a:r>
                        <a:rPr lang="en-US" sz="1000" dirty="0">
                          <a:effectLst/>
                        </a:rPr>
                        <a:t>Article 2 </a:t>
                      </a:r>
                      <a:endParaRPr lang="en-US" sz="700" dirty="0">
                        <a:effectLst/>
                        <a:latin typeface="Cambria" charset="0"/>
                        <a:ea typeface="ＭＳ 明朝" charset="-128"/>
                        <a:cs typeface="Times New Roman" charset="0"/>
                      </a:endParaRPr>
                    </a:p>
                  </a:txBody>
                  <a:tcPr marL="46928" marR="46928" marT="0" marB="0"/>
                </a:tc>
                <a:tc>
                  <a:txBody>
                    <a:bodyPr/>
                    <a:lstStyle/>
                    <a:p>
                      <a:pPr marL="0" marR="0">
                        <a:spcBef>
                          <a:spcPts val="0"/>
                        </a:spcBef>
                        <a:spcAft>
                          <a:spcPts val="0"/>
                        </a:spcAft>
                      </a:pPr>
                      <a:r>
                        <a:rPr lang="en-US" sz="1000" dirty="0">
                          <a:effectLst/>
                        </a:rPr>
                        <a:t>Nondiscrimination </a:t>
                      </a:r>
                      <a:endParaRPr lang="en-US" sz="700" dirty="0">
                        <a:effectLst/>
                        <a:latin typeface="Cambria" charset="0"/>
                        <a:ea typeface="ＭＳ 明朝" charset="-128"/>
                        <a:cs typeface="Times New Roman" charset="0"/>
                      </a:endParaRPr>
                    </a:p>
                  </a:txBody>
                  <a:tcPr marL="46928" marR="46928" marT="0" marB="0"/>
                </a:tc>
                <a:tc>
                  <a:txBody>
                    <a:bodyPr/>
                    <a:lstStyle/>
                    <a:p>
                      <a:pPr marL="0" marR="0">
                        <a:spcBef>
                          <a:spcPts val="0"/>
                        </a:spcBef>
                        <a:spcAft>
                          <a:spcPts val="0"/>
                        </a:spcAft>
                      </a:pPr>
                      <a:r>
                        <a:rPr lang="en-US" sz="1000" dirty="0">
                          <a:effectLst/>
                        </a:rPr>
                        <a:t>Based on race, color, sex, language, religion, political opinion, national or social origin, property, birth, or other status </a:t>
                      </a:r>
                      <a:endParaRPr lang="en-US" sz="700" dirty="0">
                        <a:effectLst/>
                        <a:latin typeface="Cambria" charset="0"/>
                        <a:ea typeface="ＭＳ 明朝" charset="-128"/>
                        <a:cs typeface="Times New Roman" charset="0"/>
                      </a:endParaRPr>
                    </a:p>
                  </a:txBody>
                  <a:tcPr marL="46928" marR="46928" marT="0" marB="0"/>
                </a:tc>
                <a:tc>
                  <a:txBody>
                    <a:bodyPr/>
                    <a:lstStyle/>
                    <a:p>
                      <a:pPr marL="0" marR="0">
                        <a:spcBef>
                          <a:spcPts val="0"/>
                        </a:spcBef>
                        <a:spcAft>
                          <a:spcPts val="0"/>
                        </a:spcAft>
                      </a:pPr>
                      <a:r>
                        <a:rPr lang="en-US" sz="1000" dirty="0">
                          <a:effectLst/>
                        </a:rPr>
                        <a:t>Judaic-Christian- Islamic tradition; the U.S. Declaration of Independence </a:t>
                      </a:r>
                      <a:endParaRPr lang="en-US" sz="700" dirty="0">
                        <a:effectLst/>
                        <a:latin typeface="Cambria" charset="0"/>
                        <a:ea typeface="ＭＳ 明朝" charset="-128"/>
                        <a:cs typeface="Times New Roman" charset="0"/>
                      </a:endParaRPr>
                    </a:p>
                  </a:txBody>
                  <a:tcPr marL="46928" marR="46928" marT="0" marB="0"/>
                </a:tc>
              </a:tr>
              <a:tr h="815672">
                <a:tc>
                  <a:txBody>
                    <a:bodyPr/>
                    <a:lstStyle/>
                    <a:p>
                      <a:pPr marL="0" marR="0">
                        <a:spcBef>
                          <a:spcPts val="0"/>
                        </a:spcBef>
                        <a:spcAft>
                          <a:spcPts val="0"/>
                        </a:spcAft>
                      </a:pPr>
                      <a:r>
                        <a:rPr lang="en-US" sz="1000" dirty="0">
                          <a:effectLst/>
                        </a:rPr>
                        <a:t>Articles 3–21 </a:t>
                      </a:r>
                      <a:endParaRPr lang="en-US" sz="700" dirty="0">
                        <a:effectLst/>
                        <a:latin typeface="Cambria" charset="0"/>
                        <a:ea typeface="ＭＳ 明朝" charset="-128"/>
                        <a:cs typeface="Times New Roman" charset="0"/>
                      </a:endParaRPr>
                    </a:p>
                  </a:txBody>
                  <a:tcPr marL="46928" marR="46928" marT="0" marB="0"/>
                </a:tc>
                <a:tc>
                  <a:txBody>
                    <a:bodyPr/>
                    <a:lstStyle/>
                    <a:p>
                      <a:pPr marL="0" marR="0">
                        <a:spcBef>
                          <a:spcPts val="0"/>
                        </a:spcBef>
                        <a:spcAft>
                          <a:spcPts val="0"/>
                        </a:spcAft>
                      </a:pPr>
                      <a:r>
                        <a:rPr lang="en-US" sz="1000" dirty="0">
                          <a:effectLst/>
                        </a:rPr>
                        <a:t>Civil and political (or first-generation or negative) rights </a:t>
                      </a:r>
                      <a:endParaRPr lang="en-US" sz="700" dirty="0">
                        <a:effectLst/>
                        <a:latin typeface="Cambria" charset="0"/>
                        <a:ea typeface="ＭＳ 明朝" charset="-128"/>
                        <a:cs typeface="Times New Roman" charset="0"/>
                      </a:endParaRPr>
                    </a:p>
                  </a:txBody>
                  <a:tcPr marL="46928" marR="46928" marT="0" marB="0"/>
                </a:tc>
                <a:tc>
                  <a:txBody>
                    <a:bodyPr/>
                    <a:lstStyle/>
                    <a:p>
                      <a:pPr marL="0" marR="0">
                        <a:spcBef>
                          <a:spcPts val="0"/>
                        </a:spcBef>
                        <a:spcAft>
                          <a:spcPts val="0"/>
                        </a:spcAft>
                      </a:pPr>
                      <a:r>
                        <a:rPr lang="en-US" sz="1000" dirty="0">
                          <a:effectLst/>
                        </a:rPr>
                        <a:t>Freedoms of thought, religion, expression in oral and written form; access to information; rights to privacy and a fair and public hearing </a:t>
                      </a:r>
                      <a:endParaRPr lang="en-US" sz="700" dirty="0">
                        <a:effectLst/>
                        <a:latin typeface="Cambria" charset="0"/>
                        <a:ea typeface="ＭＳ 明朝" charset="-128"/>
                        <a:cs typeface="Times New Roman" charset="0"/>
                      </a:endParaRPr>
                    </a:p>
                  </a:txBody>
                  <a:tcPr marL="46928" marR="46928" marT="0" marB="0"/>
                </a:tc>
                <a:tc>
                  <a:txBody>
                    <a:bodyPr/>
                    <a:lstStyle/>
                    <a:p>
                      <a:pPr marL="0" marR="0">
                        <a:spcBef>
                          <a:spcPts val="0"/>
                        </a:spcBef>
                        <a:spcAft>
                          <a:spcPts val="0"/>
                        </a:spcAft>
                      </a:pPr>
                      <a:r>
                        <a:rPr lang="en-US" sz="1000" dirty="0">
                          <a:effectLst/>
                        </a:rPr>
                        <a:t>The U.S. Constitution’s Bill of Rights; Roosevelt’s Four Freedoms speech </a:t>
                      </a:r>
                      <a:endParaRPr lang="en-US" sz="700" dirty="0">
                        <a:effectLst/>
                        <a:latin typeface="Cambria" charset="0"/>
                        <a:ea typeface="ＭＳ 明朝" charset="-128"/>
                        <a:cs typeface="Times New Roman" charset="0"/>
                      </a:endParaRPr>
                    </a:p>
                  </a:txBody>
                  <a:tcPr marL="46928" marR="46928" marT="0" marB="0"/>
                </a:tc>
              </a:tr>
              <a:tr h="1141941">
                <a:tc>
                  <a:txBody>
                    <a:bodyPr/>
                    <a:lstStyle/>
                    <a:p>
                      <a:pPr marL="0" marR="0">
                        <a:spcBef>
                          <a:spcPts val="0"/>
                        </a:spcBef>
                        <a:spcAft>
                          <a:spcPts val="0"/>
                        </a:spcAft>
                      </a:pPr>
                      <a:r>
                        <a:rPr lang="en-US" sz="1000" dirty="0">
                          <a:effectLst/>
                        </a:rPr>
                        <a:t>Articles 22–27 </a:t>
                      </a:r>
                      <a:endParaRPr lang="en-US" sz="700" dirty="0">
                        <a:effectLst/>
                        <a:latin typeface="Cambria" charset="0"/>
                        <a:ea typeface="ＭＳ 明朝" charset="-128"/>
                        <a:cs typeface="Times New Roman" charset="0"/>
                      </a:endParaRPr>
                    </a:p>
                  </a:txBody>
                  <a:tcPr marL="46928" marR="46928" marT="0" marB="0"/>
                </a:tc>
                <a:tc>
                  <a:txBody>
                    <a:bodyPr/>
                    <a:lstStyle/>
                    <a:p>
                      <a:pPr marL="0" marR="0">
                        <a:spcBef>
                          <a:spcPts val="0"/>
                        </a:spcBef>
                        <a:spcAft>
                          <a:spcPts val="0"/>
                        </a:spcAft>
                      </a:pPr>
                      <a:r>
                        <a:rPr lang="en-US" sz="1000" dirty="0">
                          <a:effectLst/>
                        </a:rPr>
                        <a:t>Economic, social, and cultural (or second-generation or positive) rights </a:t>
                      </a:r>
                      <a:endParaRPr lang="en-US" sz="700" dirty="0">
                        <a:effectLst/>
                        <a:latin typeface="Cambria" charset="0"/>
                        <a:ea typeface="ＭＳ 明朝" charset="-128"/>
                        <a:cs typeface="Times New Roman" charset="0"/>
                      </a:endParaRPr>
                    </a:p>
                  </a:txBody>
                  <a:tcPr marL="46928" marR="46928" marT="0" marB="0"/>
                </a:tc>
                <a:tc>
                  <a:txBody>
                    <a:bodyPr/>
                    <a:lstStyle/>
                    <a:p>
                      <a:pPr marL="0" marR="0">
                        <a:spcBef>
                          <a:spcPts val="0"/>
                        </a:spcBef>
                        <a:spcAft>
                          <a:spcPts val="0"/>
                        </a:spcAft>
                      </a:pPr>
                      <a:r>
                        <a:rPr lang="en-US" sz="1000" dirty="0">
                          <a:effectLst/>
                        </a:rPr>
                        <a:t>Rights to meaningful and gainful employment, rest and leisure, health care, food, housing, education, participation in the cultural life of the community; special care and assistance for motherhood and childhood </a:t>
                      </a:r>
                      <a:endParaRPr lang="en-US" sz="700" dirty="0">
                        <a:effectLst/>
                        <a:latin typeface="Cambria" charset="0"/>
                        <a:ea typeface="ＭＳ 明朝" charset="-128"/>
                        <a:cs typeface="Times New Roman" charset="0"/>
                      </a:endParaRPr>
                    </a:p>
                  </a:txBody>
                  <a:tcPr marL="46928" marR="46928" marT="0" marB="0"/>
                </a:tc>
                <a:tc>
                  <a:txBody>
                    <a:bodyPr/>
                    <a:lstStyle/>
                    <a:p>
                      <a:pPr marL="0" marR="0">
                        <a:spcBef>
                          <a:spcPts val="0"/>
                        </a:spcBef>
                        <a:spcAft>
                          <a:spcPts val="0"/>
                        </a:spcAft>
                      </a:pPr>
                      <a:r>
                        <a:rPr lang="en-US" sz="1000" dirty="0">
                          <a:effectLst/>
                        </a:rPr>
                        <a:t>The Soviet Constitution of 1923; Roosevelt’s Four Freedoms speech </a:t>
                      </a:r>
                      <a:endParaRPr lang="en-US" sz="700" dirty="0">
                        <a:effectLst/>
                        <a:latin typeface="Cambria" charset="0"/>
                        <a:ea typeface="ＭＳ 明朝" charset="-128"/>
                        <a:cs typeface="Times New Roman" charset="0"/>
                      </a:endParaRPr>
                    </a:p>
                  </a:txBody>
                  <a:tcPr marL="46928" marR="46928" marT="0" marB="0"/>
                </a:tc>
              </a:tr>
              <a:tr h="1768212">
                <a:tc>
                  <a:txBody>
                    <a:bodyPr/>
                    <a:lstStyle/>
                    <a:p>
                      <a:pPr marL="0" marR="0">
                        <a:spcBef>
                          <a:spcPts val="0"/>
                        </a:spcBef>
                        <a:spcAft>
                          <a:spcPts val="0"/>
                        </a:spcAft>
                      </a:pPr>
                      <a:r>
                        <a:rPr lang="en-US" sz="1000" dirty="0">
                          <a:effectLst/>
                        </a:rPr>
                        <a:t>Articles 28–30 </a:t>
                      </a:r>
                      <a:endParaRPr lang="en-US" sz="700" dirty="0">
                        <a:effectLst/>
                        <a:latin typeface="Cambria" charset="0"/>
                        <a:ea typeface="ＭＳ 明朝" charset="-128"/>
                        <a:cs typeface="Times New Roman" charset="0"/>
                      </a:endParaRPr>
                    </a:p>
                  </a:txBody>
                  <a:tcPr marL="46928" marR="46928" marT="0" marB="0"/>
                </a:tc>
                <a:tc>
                  <a:txBody>
                    <a:bodyPr/>
                    <a:lstStyle/>
                    <a:p>
                      <a:pPr marL="0" marR="0">
                        <a:spcBef>
                          <a:spcPts val="0"/>
                        </a:spcBef>
                        <a:spcAft>
                          <a:spcPts val="0"/>
                        </a:spcAft>
                      </a:pPr>
                      <a:r>
                        <a:rPr lang="en-US" sz="1000" dirty="0">
                          <a:effectLst/>
                        </a:rPr>
                        <a:t>Solidarity** (or third-generation) rights </a:t>
                      </a:r>
                      <a:endParaRPr lang="en-US" sz="700" dirty="0">
                        <a:effectLst/>
                        <a:latin typeface="Cambria" charset="0"/>
                        <a:ea typeface="ＭＳ 明朝" charset="-128"/>
                        <a:cs typeface="Times New Roman" charset="0"/>
                      </a:endParaRPr>
                    </a:p>
                  </a:txBody>
                  <a:tcPr marL="46928" marR="46928" marT="0" marB="0"/>
                </a:tc>
                <a:tc>
                  <a:txBody>
                    <a:bodyPr/>
                    <a:lstStyle/>
                    <a:p>
                      <a:pPr marL="0" marR="0">
                        <a:spcBef>
                          <a:spcPts val="0"/>
                        </a:spcBef>
                        <a:spcAft>
                          <a:spcPts val="0"/>
                        </a:spcAft>
                      </a:pPr>
                      <a:r>
                        <a:rPr lang="en-US" sz="1000" dirty="0">
                          <a:effectLst/>
                        </a:rPr>
                        <a:t>Rights to a just social and international order, self-determination, peace, preservation of the common and cultural heritages of humanity, development, humanitarian disaster relief, and international distributive justice </a:t>
                      </a:r>
                      <a:endParaRPr lang="en-US" sz="700" dirty="0">
                        <a:effectLst/>
                        <a:latin typeface="Cambria" charset="0"/>
                        <a:ea typeface="ＭＳ 明朝" charset="-128"/>
                        <a:cs typeface="Times New Roman" charset="0"/>
                      </a:endParaRPr>
                    </a:p>
                  </a:txBody>
                  <a:tcPr marL="46928" marR="46928" marT="0" marB="0"/>
                </a:tc>
                <a:tc>
                  <a:txBody>
                    <a:bodyPr/>
                    <a:lstStyle/>
                    <a:p>
                      <a:pPr marL="0" marR="0">
                        <a:spcBef>
                          <a:spcPts val="0"/>
                        </a:spcBef>
                        <a:spcAft>
                          <a:spcPts val="0"/>
                        </a:spcAft>
                      </a:pPr>
                      <a:r>
                        <a:rPr lang="en-US" sz="1000" dirty="0">
                          <a:effectLst/>
                        </a:rPr>
                        <a:t>The failure of domestic sovereignty, a reawakening of Third World nationalism, and increasing global maldistributions of wealth; Roosevelt’s Four Freedoms speech </a:t>
                      </a:r>
                      <a:endParaRPr lang="en-US" sz="700" dirty="0">
                        <a:effectLst/>
                        <a:latin typeface="Cambria" charset="0"/>
                        <a:ea typeface="ＭＳ 明朝" charset="-128"/>
                        <a:cs typeface="Times New Roman" charset="0"/>
                      </a:endParaRPr>
                    </a:p>
                  </a:txBody>
                  <a:tcPr marL="46928" marR="46928" marT="0" marB="0"/>
                </a:tc>
              </a:tr>
            </a:tbl>
          </a:graphicData>
        </a:graphic>
      </p:graphicFrame>
      <p:sp>
        <p:nvSpPr>
          <p:cNvPr id="7" name="Rectangle 1"/>
          <p:cNvSpPr>
            <a:spLocks noChangeArrowheads="1"/>
          </p:cNvSpPr>
          <p:nvPr/>
        </p:nvSpPr>
        <p:spPr bwMode="auto">
          <a:xfrm>
            <a:off x="0" y="43934"/>
            <a:ext cx="119776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charset="0"/>
              </a:rPr>
              <a:t>	</a:t>
            </a:r>
            <a:r>
              <a:rPr kumimoji="0" lang="en-US" altLang="en-US" sz="1800" b="0" i="0" u="none" strike="noStrike" cap="none" normalizeH="0" baseline="0" dirty="0" smtClean="0">
                <a:ln>
                  <a:noFill/>
                </a:ln>
                <a:solidFill>
                  <a:schemeClr val="tx1"/>
                </a:solidFill>
                <a:effectLst/>
                <a:latin typeface="Arial" charset="0"/>
              </a:rPr>
              <a:t>*</a:t>
            </a:r>
            <a:endParaRPr kumimoji="0" lang="en-US" altLang="en-US" sz="1800" b="0" i="0" u="none" strike="noStrike" cap="none" normalizeH="0" baseline="0" dirty="0">
              <a:ln>
                <a:noFill/>
              </a:ln>
              <a:solidFill>
                <a:schemeClr val="tx1"/>
              </a:solidFill>
              <a:effectLst/>
              <a:latin typeface="Arial" charset="0"/>
            </a:endParaRPr>
          </a:p>
        </p:txBody>
      </p:sp>
      <p:sp>
        <p:nvSpPr>
          <p:cNvPr id="8" name="TextBox 7"/>
          <p:cNvSpPr txBox="1"/>
          <p:nvPr/>
        </p:nvSpPr>
        <p:spPr>
          <a:xfrm>
            <a:off x="457200" y="486888"/>
            <a:ext cx="9862160" cy="461665"/>
          </a:xfrm>
          <a:prstGeom prst="rect">
            <a:avLst/>
          </a:prstGeom>
          <a:noFill/>
        </p:spPr>
        <p:txBody>
          <a:bodyPr wrap="square" rtlCol="0">
            <a:spAutoFit/>
          </a:bodyPr>
          <a:lstStyle/>
          <a:p>
            <a:r>
              <a:rPr lang="en-US" sz="2400" dirty="0" smtClean="0"/>
              <a:t>Five Core Notions of the Universal Declaration of Human Rights (p.23)</a:t>
            </a:r>
            <a:endParaRPr lang="en-US" sz="2400" dirty="0"/>
          </a:p>
        </p:txBody>
      </p:sp>
    </p:spTree>
    <p:extLst>
      <p:ext uri="{BB962C8B-B14F-4D97-AF65-F5344CB8AC3E}">
        <p14:creationId xmlns:p14="http://schemas.microsoft.com/office/powerpoint/2010/main" val="1004372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288435601"/>
              </p:ext>
            </p:extLst>
          </p:nvPr>
        </p:nvGraphicFramePr>
        <p:xfrm>
          <a:off x="282206" y="0"/>
          <a:ext cx="8861793" cy="6858000"/>
        </p:xfrm>
        <a:graphic>
          <a:graphicData uri="http://schemas.openxmlformats.org/presentationml/2006/ole">
            <mc:AlternateContent xmlns:mc="http://schemas.openxmlformats.org/markup-compatibility/2006">
              <mc:Choice xmlns:v="urn:schemas-microsoft-com:vml" Requires="v">
                <p:oleObj spid="_x0000_s1036" name="Document" r:id="rId3" imgW="6083300" imgH="8229600" progId="Word.Document.12">
                  <p:embed/>
                </p:oleObj>
              </mc:Choice>
              <mc:Fallback>
                <p:oleObj name="Document" r:id="rId3" imgW="6083300" imgH="8229600" progId="Word.Document.12">
                  <p:embed/>
                  <p:pic>
                    <p:nvPicPr>
                      <p:cNvPr id="0" name=""/>
                      <p:cNvPicPr/>
                      <p:nvPr/>
                    </p:nvPicPr>
                    <p:blipFill>
                      <a:blip r:embed="rId4"/>
                      <a:stretch>
                        <a:fillRect/>
                      </a:stretch>
                    </p:blipFill>
                    <p:spPr>
                      <a:xfrm>
                        <a:off x="282206" y="0"/>
                        <a:ext cx="8861793" cy="6858000"/>
                      </a:xfrm>
                      <a:prstGeom prst="rect">
                        <a:avLst/>
                      </a:prstGeom>
                    </p:spPr>
                  </p:pic>
                </p:oleObj>
              </mc:Fallback>
            </mc:AlternateContent>
          </a:graphicData>
        </a:graphic>
      </p:graphicFrame>
    </p:spTree>
    <p:extLst>
      <p:ext uri="{BB962C8B-B14F-4D97-AF65-F5344CB8AC3E}">
        <p14:creationId xmlns:p14="http://schemas.microsoft.com/office/powerpoint/2010/main" val="2027280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95068297"/>
              </p:ext>
            </p:extLst>
          </p:nvPr>
        </p:nvGraphicFramePr>
        <p:xfrm>
          <a:off x="322521" y="0"/>
          <a:ext cx="8365411" cy="5825017"/>
        </p:xfrm>
        <a:graphic>
          <a:graphicData uri="http://schemas.openxmlformats.org/presentationml/2006/ole">
            <mc:AlternateContent xmlns:mc="http://schemas.openxmlformats.org/markup-compatibility/2006">
              <mc:Choice xmlns:v="urn:schemas-microsoft-com:vml" Requires="v">
                <p:oleObj spid="_x0000_s2060" name="Document" r:id="rId3" imgW="7962900" imgH="8229600" progId="Word.Document.12">
                  <p:embed/>
                </p:oleObj>
              </mc:Choice>
              <mc:Fallback>
                <p:oleObj name="Document" r:id="rId3" imgW="7962900" imgH="8229600" progId="Word.Document.12">
                  <p:embed/>
                  <p:pic>
                    <p:nvPicPr>
                      <p:cNvPr id="0" name=""/>
                      <p:cNvPicPr/>
                      <p:nvPr/>
                    </p:nvPicPr>
                    <p:blipFill>
                      <a:blip r:embed="rId4"/>
                      <a:stretch>
                        <a:fillRect/>
                      </a:stretch>
                    </p:blipFill>
                    <p:spPr>
                      <a:xfrm>
                        <a:off x="322521" y="0"/>
                        <a:ext cx="8365411" cy="5825017"/>
                      </a:xfrm>
                      <a:prstGeom prst="rect">
                        <a:avLst/>
                      </a:prstGeom>
                    </p:spPr>
                  </p:pic>
                </p:oleObj>
              </mc:Fallback>
            </mc:AlternateContent>
          </a:graphicData>
        </a:graphic>
      </p:graphicFrame>
    </p:spTree>
    <p:extLst>
      <p:ext uri="{BB962C8B-B14F-4D97-AF65-F5344CB8AC3E}">
        <p14:creationId xmlns:p14="http://schemas.microsoft.com/office/powerpoint/2010/main" val="3176393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418920435"/>
              </p:ext>
            </p:extLst>
          </p:nvPr>
        </p:nvGraphicFramePr>
        <p:xfrm>
          <a:off x="280391" y="161247"/>
          <a:ext cx="8669591" cy="5461000"/>
        </p:xfrm>
        <a:graphic>
          <a:graphicData uri="http://schemas.openxmlformats.org/presentationml/2006/ole">
            <mc:AlternateContent xmlns:mc="http://schemas.openxmlformats.org/markup-compatibility/2006">
              <mc:Choice xmlns:v="urn:schemas-microsoft-com:vml" Requires="v">
                <p:oleObj spid="_x0000_s3082" name="Document" r:id="rId3" imgW="7962900" imgH="6985000" progId="Word.Document.12">
                  <p:embed/>
                </p:oleObj>
              </mc:Choice>
              <mc:Fallback>
                <p:oleObj name="Document" r:id="rId3" imgW="7962900" imgH="6985000" progId="Word.Document.12">
                  <p:embed/>
                  <p:pic>
                    <p:nvPicPr>
                      <p:cNvPr id="0" name=""/>
                      <p:cNvPicPr/>
                      <p:nvPr/>
                    </p:nvPicPr>
                    <p:blipFill>
                      <a:blip r:embed="rId4"/>
                      <a:stretch>
                        <a:fillRect/>
                      </a:stretch>
                    </p:blipFill>
                    <p:spPr>
                      <a:xfrm>
                        <a:off x="280391" y="161247"/>
                        <a:ext cx="8669591" cy="5461000"/>
                      </a:xfrm>
                      <a:prstGeom prst="rect">
                        <a:avLst/>
                      </a:prstGeom>
                    </p:spPr>
                  </p:pic>
                </p:oleObj>
              </mc:Fallback>
            </mc:AlternateContent>
          </a:graphicData>
        </a:graphic>
      </p:graphicFrame>
    </p:spTree>
    <p:extLst>
      <p:ext uri="{BB962C8B-B14F-4D97-AF65-F5344CB8AC3E}">
        <p14:creationId xmlns:p14="http://schemas.microsoft.com/office/powerpoint/2010/main" val="1025503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5900" y="156308"/>
            <a:ext cx="6172200" cy="2305538"/>
          </a:xfrm>
        </p:spPr>
        <p:txBody>
          <a:bodyPr>
            <a:normAutofit fontScale="90000"/>
          </a:bodyPr>
          <a:lstStyle/>
          <a:p>
            <a:r>
              <a:rPr lang="en-US" dirty="0" smtClean="0"/>
              <a:t>A Comparison </a:t>
            </a:r>
            <a:r>
              <a:rPr lang="en-US" dirty="0"/>
              <a:t>(</a:t>
            </a:r>
            <a:r>
              <a:rPr lang="en-US" i="1" dirty="0" smtClean="0"/>
              <a:t>Preliminary Assessment)</a:t>
            </a:r>
            <a:r>
              <a:rPr lang="en-US" dirty="0" smtClean="0"/>
              <a:t> of the UDHR with the Constitution of India (CI)</a:t>
            </a:r>
            <a:endParaRPr lang="en-US" dirty="0"/>
          </a:p>
        </p:txBody>
      </p:sp>
      <p:sp>
        <p:nvSpPr>
          <p:cNvPr id="5" name="Text Placeholder 4"/>
          <p:cNvSpPr>
            <a:spLocks noGrp="1"/>
          </p:cNvSpPr>
          <p:nvPr>
            <p:ph type="body" idx="1"/>
          </p:nvPr>
        </p:nvSpPr>
        <p:spPr>
          <a:xfrm>
            <a:off x="1554956" y="2305538"/>
            <a:ext cx="2880360" cy="527538"/>
          </a:xfrm>
        </p:spPr>
        <p:txBody>
          <a:bodyPr/>
          <a:lstStyle/>
          <a:p>
            <a:r>
              <a:rPr lang="en-US" dirty="0" smtClean="0"/>
              <a:t>Article 1</a:t>
            </a:r>
            <a:endParaRPr lang="en-US" dirty="0"/>
          </a:p>
        </p:txBody>
      </p:sp>
      <p:sp>
        <p:nvSpPr>
          <p:cNvPr id="6" name="Content Placeholder 5"/>
          <p:cNvSpPr>
            <a:spLocks noGrp="1"/>
          </p:cNvSpPr>
          <p:nvPr>
            <p:ph sz="half" idx="2"/>
          </p:nvPr>
        </p:nvSpPr>
        <p:spPr>
          <a:xfrm>
            <a:off x="1554956" y="2696310"/>
            <a:ext cx="2880360" cy="4161691"/>
          </a:xfrm>
        </p:spPr>
        <p:txBody>
          <a:bodyPr>
            <a:normAutofit fontScale="92500" lnSpcReduction="10000"/>
          </a:bodyPr>
          <a:lstStyle/>
          <a:p>
            <a:r>
              <a:rPr lang="en-US" dirty="0" smtClean="0"/>
              <a:t>A) All human beings are born free and</a:t>
            </a:r>
          </a:p>
          <a:p>
            <a:r>
              <a:rPr lang="en-US" dirty="0" smtClean="0"/>
              <a:t>B) equal in dignity</a:t>
            </a:r>
          </a:p>
          <a:p>
            <a:r>
              <a:rPr lang="en-US" dirty="0" smtClean="0"/>
              <a:t>C)and rights.</a:t>
            </a:r>
          </a:p>
          <a:p>
            <a:r>
              <a:rPr lang="en-US" dirty="0" smtClean="0"/>
              <a:t>D) They are endowed with reason and conscience</a:t>
            </a:r>
          </a:p>
          <a:p>
            <a:r>
              <a:rPr lang="en-US" dirty="0" smtClean="0"/>
              <a:t>E) and should act towards one another in a spirit of brotherhood</a:t>
            </a:r>
            <a:endParaRPr lang="en-US" dirty="0"/>
          </a:p>
        </p:txBody>
      </p:sp>
      <p:sp>
        <p:nvSpPr>
          <p:cNvPr id="7" name="Text Placeholder 6"/>
          <p:cNvSpPr>
            <a:spLocks noGrp="1"/>
          </p:cNvSpPr>
          <p:nvPr>
            <p:ph type="body" sz="quarter" idx="3"/>
          </p:nvPr>
        </p:nvSpPr>
        <p:spPr>
          <a:xfrm>
            <a:off x="4626770" y="2305538"/>
            <a:ext cx="3031331" cy="527538"/>
          </a:xfrm>
        </p:spPr>
        <p:txBody>
          <a:bodyPr>
            <a:normAutofit/>
          </a:bodyPr>
          <a:lstStyle/>
          <a:p>
            <a:r>
              <a:rPr lang="en-US" dirty="0" smtClean="0"/>
              <a:t>Article 1</a:t>
            </a:r>
            <a:endParaRPr lang="en-US" dirty="0"/>
          </a:p>
        </p:txBody>
      </p:sp>
      <p:sp>
        <p:nvSpPr>
          <p:cNvPr id="8" name="Content Placeholder 7"/>
          <p:cNvSpPr>
            <a:spLocks noGrp="1"/>
          </p:cNvSpPr>
          <p:nvPr>
            <p:ph sz="quarter" idx="4"/>
          </p:nvPr>
        </p:nvSpPr>
        <p:spPr>
          <a:xfrm>
            <a:off x="4706303" y="2833078"/>
            <a:ext cx="2880360" cy="4024923"/>
          </a:xfrm>
        </p:spPr>
        <p:txBody>
          <a:bodyPr>
            <a:normAutofit fontScale="92500"/>
          </a:bodyPr>
          <a:lstStyle/>
          <a:p>
            <a:pPr marL="0" indent="0">
              <a:buNone/>
            </a:pPr>
            <a:r>
              <a:rPr lang="en-US" dirty="0" smtClean="0"/>
              <a:t>PtII(14</a:t>
            </a:r>
            <a:r>
              <a:rPr lang="en-US" dirty="0"/>
              <a:t>) The dignity of man shall be inviolable</a:t>
            </a:r>
          </a:p>
          <a:p>
            <a:pPr marL="0" indent="0">
              <a:buNone/>
            </a:pPr>
            <a:r>
              <a:rPr lang="en-US" dirty="0" smtClean="0"/>
              <a:t>PtIII (51A)(e) It shall be the duty of every citizen to promote harmony and the spirit of common brotherhood among all people of religious, linguistic and regional or sectional diversities</a:t>
            </a:r>
          </a:p>
        </p:txBody>
      </p:sp>
    </p:spTree>
    <p:extLst>
      <p:ext uri="{BB962C8B-B14F-4D97-AF65-F5344CB8AC3E}">
        <p14:creationId xmlns:p14="http://schemas.microsoft.com/office/powerpoint/2010/main" val="4230172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Comparison (</a:t>
            </a:r>
            <a:r>
              <a:rPr lang="en-US" i="1" dirty="0"/>
              <a:t>Preliminary Assessment)</a:t>
            </a:r>
            <a:r>
              <a:rPr lang="en-US" dirty="0"/>
              <a:t> of the UDHR with the Constitution of India (CI)</a:t>
            </a:r>
          </a:p>
        </p:txBody>
      </p:sp>
      <p:sp>
        <p:nvSpPr>
          <p:cNvPr id="3" name="Text Placeholder 2"/>
          <p:cNvSpPr>
            <a:spLocks noGrp="1"/>
          </p:cNvSpPr>
          <p:nvPr>
            <p:ph type="body" idx="1"/>
          </p:nvPr>
        </p:nvSpPr>
        <p:spPr/>
        <p:txBody>
          <a:bodyPr/>
          <a:lstStyle/>
          <a:p>
            <a:r>
              <a:rPr lang="en-US" dirty="0" smtClean="0"/>
              <a:t>Article 2</a:t>
            </a:r>
            <a:endParaRPr lang="en-US" dirty="0"/>
          </a:p>
        </p:txBody>
      </p:sp>
      <p:sp>
        <p:nvSpPr>
          <p:cNvPr id="4" name="Content Placeholder 3"/>
          <p:cNvSpPr>
            <a:spLocks noGrp="1"/>
          </p:cNvSpPr>
          <p:nvPr>
            <p:ph sz="half" idx="2"/>
          </p:nvPr>
        </p:nvSpPr>
        <p:spPr/>
        <p:txBody>
          <a:bodyPr/>
          <a:lstStyle/>
          <a:p>
            <a:r>
              <a:rPr lang="en-US" dirty="0" smtClean="0"/>
              <a:t>Everyone shall be entitled to all the rights and freedoms set forth in this Declaration without distinction of any kind, such as race, color, sex, language, religion, political or other opinion, national or social origin, property, birth, or other status</a:t>
            </a:r>
            <a:endParaRPr lang="en-US" dirty="0"/>
          </a:p>
        </p:txBody>
      </p:sp>
      <p:sp>
        <p:nvSpPr>
          <p:cNvPr id="5" name="Text Placeholder 4"/>
          <p:cNvSpPr>
            <a:spLocks noGrp="1"/>
          </p:cNvSpPr>
          <p:nvPr>
            <p:ph type="body" sz="quarter" idx="3"/>
          </p:nvPr>
        </p:nvSpPr>
        <p:spPr/>
        <p:txBody>
          <a:bodyPr/>
          <a:lstStyle/>
          <a:p>
            <a:r>
              <a:rPr lang="en-US" dirty="0" smtClean="0"/>
              <a:t>Article 2</a:t>
            </a:r>
            <a:endParaRPr lang="en-US" dirty="0"/>
          </a:p>
        </p:txBody>
      </p:sp>
      <p:sp>
        <p:nvSpPr>
          <p:cNvPr id="6" name="Content Placeholder 5"/>
          <p:cNvSpPr>
            <a:spLocks noGrp="1"/>
          </p:cNvSpPr>
          <p:nvPr>
            <p:ph sz="quarter" idx="4"/>
          </p:nvPr>
        </p:nvSpPr>
        <p:spPr/>
        <p:txBody>
          <a:bodyPr>
            <a:normAutofit fontScale="85000" lnSpcReduction="20000"/>
          </a:bodyPr>
          <a:lstStyle/>
          <a:p>
            <a:r>
              <a:rPr lang="en-US" dirty="0" smtClean="0"/>
              <a:t>Part III (14) The State shall not deny any person equality before the law</a:t>
            </a:r>
          </a:p>
          <a:p>
            <a:r>
              <a:rPr lang="en-US" b="1" i="1" dirty="0" smtClean="0"/>
              <a:t>Part III (15)(1) State shall not discriminate on the grounds only of religion, race, caste, sex, place of birth or any of them</a:t>
            </a:r>
          </a:p>
          <a:p>
            <a:r>
              <a:rPr lang="en-US" dirty="0" smtClean="0"/>
              <a:t>PartIII (16)(2) No citizen on the grounds of religion, race, caste, sex, descent, place of birth, or residence be discriminated in respect to employment</a:t>
            </a:r>
          </a:p>
          <a:p>
            <a:r>
              <a:rPr lang="en-US" dirty="0" smtClean="0"/>
              <a:t>PartIII (17) Untouchability is abolished</a:t>
            </a:r>
            <a:endParaRPr lang="en-US" dirty="0"/>
          </a:p>
        </p:txBody>
      </p:sp>
    </p:spTree>
    <p:extLst>
      <p:ext uri="{BB962C8B-B14F-4D97-AF65-F5344CB8AC3E}">
        <p14:creationId xmlns:p14="http://schemas.microsoft.com/office/powerpoint/2010/main" val="884761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Comparison (</a:t>
            </a:r>
            <a:r>
              <a:rPr lang="en-US" i="1" dirty="0"/>
              <a:t>Preliminary Assessment)</a:t>
            </a:r>
            <a:r>
              <a:rPr lang="en-US" dirty="0"/>
              <a:t> of the UDHR with the Constitution of India (CI)</a:t>
            </a:r>
          </a:p>
        </p:txBody>
      </p:sp>
      <p:sp>
        <p:nvSpPr>
          <p:cNvPr id="3" name="Text Placeholder 2"/>
          <p:cNvSpPr>
            <a:spLocks noGrp="1"/>
          </p:cNvSpPr>
          <p:nvPr>
            <p:ph type="body" idx="1"/>
          </p:nvPr>
        </p:nvSpPr>
        <p:spPr/>
        <p:txBody>
          <a:bodyPr/>
          <a:lstStyle/>
          <a:p>
            <a:r>
              <a:rPr lang="en-US" dirty="0" smtClean="0"/>
              <a:t>Article 22</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1) Everyone as a member of society has the right to social security and is entitled to realization, through national effort and international cooperation and in accordance with the organization and resources of each State, of the economic, social and cultural rights indispensable for his dignity and the free development of his personality</a:t>
            </a:r>
            <a:endParaRPr lang="en-US" dirty="0"/>
          </a:p>
        </p:txBody>
      </p:sp>
      <p:sp>
        <p:nvSpPr>
          <p:cNvPr id="5" name="Text Placeholder 4"/>
          <p:cNvSpPr>
            <a:spLocks noGrp="1"/>
          </p:cNvSpPr>
          <p:nvPr>
            <p:ph type="body" sz="quarter" idx="3"/>
          </p:nvPr>
        </p:nvSpPr>
        <p:spPr/>
        <p:txBody>
          <a:bodyPr/>
          <a:lstStyle/>
          <a:p>
            <a:r>
              <a:rPr lang="en-US" dirty="0" smtClean="0"/>
              <a:t>Article 22</a:t>
            </a:r>
            <a:endParaRPr lang="en-US" dirty="0"/>
          </a:p>
        </p:txBody>
      </p:sp>
      <p:sp>
        <p:nvSpPr>
          <p:cNvPr id="6" name="Content Placeholder 5"/>
          <p:cNvSpPr>
            <a:spLocks noGrp="1"/>
          </p:cNvSpPr>
          <p:nvPr>
            <p:ph sz="quarter" idx="4"/>
          </p:nvPr>
        </p:nvSpPr>
        <p:spPr/>
        <p:txBody>
          <a:bodyPr>
            <a:normAutofit/>
          </a:bodyPr>
          <a:lstStyle/>
          <a:p>
            <a:r>
              <a:rPr lang="en-US" dirty="0" smtClean="0"/>
              <a:t>PtIV, (38)(1) The State shall strive to promote the welfare of the people by securing and protecting as effectively as it may a social order in which justice, social, economic, and political shall inform all institutions</a:t>
            </a:r>
            <a:endParaRPr lang="en-US" dirty="0"/>
          </a:p>
        </p:txBody>
      </p:sp>
    </p:spTree>
    <p:extLst>
      <p:ext uri="{BB962C8B-B14F-4D97-AF65-F5344CB8AC3E}">
        <p14:creationId xmlns:p14="http://schemas.microsoft.com/office/powerpoint/2010/main" val="1223269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Comparison (</a:t>
            </a:r>
            <a:r>
              <a:rPr lang="en-US" i="1" dirty="0"/>
              <a:t>Preliminary Assessment)</a:t>
            </a:r>
            <a:r>
              <a:rPr lang="en-US" dirty="0"/>
              <a:t> of the UDHR with the Constitution of India (CI)</a:t>
            </a:r>
          </a:p>
        </p:txBody>
      </p:sp>
      <p:sp>
        <p:nvSpPr>
          <p:cNvPr id="3" name="Text Placeholder 2"/>
          <p:cNvSpPr>
            <a:spLocks noGrp="1"/>
          </p:cNvSpPr>
          <p:nvPr>
            <p:ph type="body" idx="1"/>
          </p:nvPr>
        </p:nvSpPr>
        <p:spPr/>
        <p:txBody>
          <a:bodyPr/>
          <a:lstStyle/>
          <a:p>
            <a:r>
              <a:rPr lang="en-US" dirty="0" smtClean="0"/>
              <a:t>Article 23</a:t>
            </a:r>
            <a:endParaRPr lang="en-US" dirty="0"/>
          </a:p>
        </p:txBody>
      </p:sp>
      <p:sp>
        <p:nvSpPr>
          <p:cNvPr id="4" name="Content Placeholder 3"/>
          <p:cNvSpPr>
            <a:spLocks noGrp="1"/>
          </p:cNvSpPr>
          <p:nvPr>
            <p:ph sz="half" idx="2"/>
          </p:nvPr>
        </p:nvSpPr>
        <p:spPr/>
        <p:txBody>
          <a:bodyPr/>
          <a:lstStyle/>
          <a:p>
            <a:r>
              <a:rPr lang="en-US" dirty="0" smtClean="0"/>
              <a:t>1A) Everyone has the right to work</a:t>
            </a:r>
          </a:p>
          <a:p>
            <a:r>
              <a:rPr lang="en-US" dirty="0" smtClean="0"/>
              <a:t>B) to free choice of employment,</a:t>
            </a:r>
          </a:p>
          <a:p>
            <a:r>
              <a:rPr lang="en-US" dirty="0" smtClean="0"/>
              <a:t>C) to just and favorable conditions of work and</a:t>
            </a:r>
          </a:p>
          <a:p>
            <a:r>
              <a:rPr lang="en-US" dirty="0" smtClean="0"/>
              <a:t>D) to protection against unemployment</a:t>
            </a:r>
            <a:endParaRPr lang="en-US" dirty="0"/>
          </a:p>
        </p:txBody>
      </p:sp>
      <p:sp>
        <p:nvSpPr>
          <p:cNvPr id="5" name="Text Placeholder 4"/>
          <p:cNvSpPr>
            <a:spLocks noGrp="1"/>
          </p:cNvSpPr>
          <p:nvPr>
            <p:ph type="body" sz="quarter" idx="3"/>
          </p:nvPr>
        </p:nvSpPr>
        <p:spPr/>
        <p:txBody>
          <a:bodyPr/>
          <a:lstStyle/>
          <a:p>
            <a:r>
              <a:rPr lang="en-US" dirty="0" smtClean="0"/>
              <a:t>Article 23</a:t>
            </a:r>
            <a:endParaRPr lang="en-US" dirty="0"/>
          </a:p>
        </p:txBody>
      </p:sp>
      <p:sp>
        <p:nvSpPr>
          <p:cNvPr id="6" name="Content Placeholder 5"/>
          <p:cNvSpPr>
            <a:spLocks noGrp="1"/>
          </p:cNvSpPr>
          <p:nvPr>
            <p:ph sz="quarter" idx="4"/>
          </p:nvPr>
        </p:nvSpPr>
        <p:spPr/>
        <p:txBody>
          <a:bodyPr>
            <a:normAutofit/>
          </a:bodyPr>
          <a:lstStyle/>
          <a:p>
            <a:r>
              <a:rPr lang="en-US" dirty="0" smtClean="0"/>
              <a:t>PartIV (41) The State shall</a:t>
            </a:r>
            <a:r>
              <a:rPr lang="mr-IN" dirty="0" smtClean="0"/>
              <a:t>…</a:t>
            </a:r>
            <a:r>
              <a:rPr lang="en-US" dirty="0" smtClean="0"/>
              <a:t> make effective provision for securing the right to work</a:t>
            </a:r>
            <a:r>
              <a:rPr lang="mr-IN" dirty="0" smtClean="0"/>
              <a:t>…</a:t>
            </a:r>
            <a:r>
              <a:rPr lang="en-US" dirty="0" smtClean="0"/>
              <a:t> (42) just and humane conditions of work</a:t>
            </a:r>
            <a:r>
              <a:rPr lang="mr-IN" dirty="0" smtClean="0"/>
              <a:t>…</a:t>
            </a:r>
            <a:r>
              <a:rPr lang="en-US" dirty="0" smtClean="0"/>
              <a:t> and to public assistance in cases of unemployment, old age, sickness and disablement, and in other cases f undeserved want.</a:t>
            </a:r>
            <a:endParaRPr lang="en-US" dirty="0"/>
          </a:p>
        </p:txBody>
      </p:sp>
    </p:spTree>
    <p:extLst>
      <p:ext uri="{BB962C8B-B14F-4D97-AF65-F5344CB8AC3E}">
        <p14:creationId xmlns:p14="http://schemas.microsoft.com/office/powerpoint/2010/main" val="2482038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Comparison (</a:t>
            </a:r>
            <a:r>
              <a:rPr lang="en-US" i="1" dirty="0"/>
              <a:t>Preliminary Assessment)</a:t>
            </a:r>
            <a:r>
              <a:rPr lang="en-US" dirty="0"/>
              <a:t> of the UDHR with the Constitution of India (CI)</a:t>
            </a:r>
          </a:p>
        </p:txBody>
      </p:sp>
      <p:sp>
        <p:nvSpPr>
          <p:cNvPr id="3" name="Text Placeholder 2"/>
          <p:cNvSpPr>
            <a:spLocks noGrp="1"/>
          </p:cNvSpPr>
          <p:nvPr>
            <p:ph type="body" idx="1"/>
          </p:nvPr>
        </p:nvSpPr>
        <p:spPr/>
        <p:txBody>
          <a:bodyPr/>
          <a:lstStyle/>
          <a:p>
            <a:r>
              <a:rPr lang="en-US" dirty="0" smtClean="0"/>
              <a:t>Article 23 (cont.)</a:t>
            </a:r>
            <a:endParaRPr lang="en-US" dirty="0"/>
          </a:p>
        </p:txBody>
      </p:sp>
      <p:sp>
        <p:nvSpPr>
          <p:cNvPr id="4" name="Content Placeholder 3"/>
          <p:cNvSpPr>
            <a:spLocks noGrp="1"/>
          </p:cNvSpPr>
          <p:nvPr>
            <p:ph sz="half" idx="2"/>
          </p:nvPr>
        </p:nvSpPr>
        <p:spPr/>
        <p:txBody>
          <a:bodyPr/>
          <a:lstStyle/>
          <a:p>
            <a:r>
              <a:rPr lang="en-US" dirty="0" smtClean="0"/>
              <a:t>Everyone has the right to form or join trade unions for the protection of his interests</a:t>
            </a:r>
            <a:endParaRPr lang="en-US" dirty="0"/>
          </a:p>
        </p:txBody>
      </p:sp>
      <p:sp>
        <p:nvSpPr>
          <p:cNvPr id="5" name="Text Placeholder 4"/>
          <p:cNvSpPr>
            <a:spLocks noGrp="1"/>
          </p:cNvSpPr>
          <p:nvPr>
            <p:ph type="body" sz="quarter" idx="3"/>
          </p:nvPr>
        </p:nvSpPr>
        <p:spPr/>
        <p:txBody>
          <a:bodyPr/>
          <a:lstStyle/>
          <a:p>
            <a:r>
              <a:rPr lang="en-US" dirty="0" smtClean="0"/>
              <a:t>Article 23</a:t>
            </a:r>
            <a:endParaRPr lang="en-US" dirty="0"/>
          </a:p>
        </p:txBody>
      </p:sp>
      <p:sp>
        <p:nvSpPr>
          <p:cNvPr id="6" name="Content Placeholder 5"/>
          <p:cNvSpPr>
            <a:spLocks noGrp="1"/>
          </p:cNvSpPr>
          <p:nvPr>
            <p:ph sz="quarter" idx="4"/>
          </p:nvPr>
        </p:nvSpPr>
        <p:spPr/>
        <p:txBody>
          <a:bodyPr/>
          <a:lstStyle/>
          <a:p>
            <a:r>
              <a:rPr lang="en-US" dirty="0" smtClean="0"/>
              <a:t>PartIII (19,1,c) All citizens shall have the right to form associations or unions.</a:t>
            </a:r>
            <a:endParaRPr lang="en-US" dirty="0"/>
          </a:p>
        </p:txBody>
      </p:sp>
    </p:spTree>
    <p:extLst>
      <p:ext uri="{BB962C8B-B14F-4D97-AF65-F5344CB8AC3E}">
        <p14:creationId xmlns:p14="http://schemas.microsoft.com/office/powerpoint/2010/main" val="3759137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80569"/>
            <a:ext cx="7886700" cy="1325563"/>
          </a:xfrm>
        </p:spPr>
        <p:txBody>
          <a:bodyPr>
            <a:normAutofit fontScale="90000"/>
          </a:bodyPr>
          <a:lstStyle/>
          <a:p>
            <a:r>
              <a:rPr lang="en-US" dirty="0"/>
              <a:t>A Comparison (</a:t>
            </a:r>
            <a:r>
              <a:rPr lang="en-US" i="1" dirty="0"/>
              <a:t>Preliminary Assessment)</a:t>
            </a:r>
            <a:r>
              <a:rPr lang="en-US" dirty="0"/>
              <a:t> of the UDHR with the Constitution of India (CI)</a:t>
            </a:r>
          </a:p>
        </p:txBody>
      </p:sp>
      <p:sp>
        <p:nvSpPr>
          <p:cNvPr id="3" name="Text Placeholder 2"/>
          <p:cNvSpPr>
            <a:spLocks noGrp="1"/>
          </p:cNvSpPr>
          <p:nvPr>
            <p:ph type="body" idx="1"/>
          </p:nvPr>
        </p:nvSpPr>
        <p:spPr/>
        <p:txBody>
          <a:bodyPr/>
          <a:lstStyle/>
          <a:p>
            <a:r>
              <a:rPr lang="en-US" dirty="0" smtClean="0"/>
              <a:t>Article 23 (cont.)</a:t>
            </a:r>
            <a:endParaRPr lang="en-US" dirty="0"/>
          </a:p>
        </p:txBody>
      </p:sp>
      <p:sp>
        <p:nvSpPr>
          <p:cNvPr id="4" name="Content Placeholder 3"/>
          <p:cNvSpPr>
            <a:spLocks noGrp="1"/>
          </p:cNvSpPr>
          <p:nvPr>
            <p:ph sz="half" idx="2"/>
          </p:nvPr>
        </p:nvSpPr>
        <p:spPr>
          <a:xfrm>
            <a:off x="1485900" y="2174876"/>
            <a:ext cx="3030141" cy="4426185"/>
          </a:xfrm>
        </p:spPr>
        <p:txBody>
          <a:bodyPr>
            <a:normAutofit fontScale="70000" lnSpcReduction="20000"/>
          </a:bodyPr>
          <a:lstStyle/>
          <a:p>
            <a:endParaRPr lang="en-US" dirty="0" smtClean="0"/>
          </a:p>
          <a:p>
            <a:r>
              <a:rPr lang="en-US" dirty="0" smtClean="0"/>
              <a:t>2) Everyone without any discrimination, has the right to equal pay for equal work</a:t>
            </a:r>
          </a:p>
          <a:p>
            <a:r>
              <a:rPr lang="en-US" dirty="0" smtClean="0"/>
              <a:t>3(A) Everyone who works has the right to just and favorable remuneration ensuring for himself and his family an existence worthy of human dignity, and</a:t>
            </a:r>
          </a:p>
          <a:p>
            <a:r>
              <a:rPr lang="en-US" dirty="0" smtClean="0"/>
              <a:t>B) supplemented, if necessary, by other means of social protection</a:t>
            </a:r>
          </a:p>
          <a:p>
            <a:r>
              <a:rPr lang="en-US" dirty="0" smtClean="0"/>
              <a:t>4) Everyone has the right to join and form trade unions</a:t>
            </a:r>
            <a:endParaRPr lang="en-US" dirty="0"/>
          </a:p>
        </p:txBody>
      </p:sp>
      <p:sp>
        <p:nvSpPr>
          <p:cNvPr id="5" name="Text Placeholder 4"/>
          <p:cNvSpPr>
            <a:spLocks noGrp="1"/>
          </p:cNvSpPr>
          <p:nvPr>
            <p:ph type="body" sz="quarter" idx="3"/>
          </p:nvPr>
        </p:nvSpPr>
        <p:spPr/>
        <p:txBody>
          <a:bodyPr/>
          <a:lstStyle/>
          <a:p>
            <a:r>
              <a:rPr lang="en-US" dirty="0" smtClean="0"/>
              <a:t>Article 23</a:t>
            </a:r>
            <a:endParaRPr lang="en-US" dirty="0"/>
          </a:p>
        </p:txBody>
      </p:sp>
      <p:sp>
        <p:nvSpPr>
          <p:cNvPr id="6" name="Content Placeholder 5"/>
          <p:cNvSpPr>
            <a:spLocks noGrp="1"/>
          </p:cNvSpPr>
          <p:nvPr>
            <p:ph sz="quarter" idx="4"/>
          </p:nvPr>
        </p:nvSpPr>
        <p:spPr>
          <a:xfrm>
            <a:off x="4626770" y="2174875"/>
            <a:ext cx="3031331" cy="4426184"/>
          </a:xfrm>
        </p:spPr>
        <p:txBody>
          <a:bodyPr>
            <a:normAutofit fontScale="92500" lnSpcReduction="10000"/>
          </a:bodyPr>
          <a:lstStyle/>
          <a:p>
            <a:endParaRPr lang="en-US" dirty="0" smtClean="0"/>
          </a:p>
          <a:p>
            <a:r>
              <a:rPr lang="en-US" dirty="0" smtClean="0"/>
              <a:t>PtIV (39) (d) There is equal pay for equal work for both men and women</a:t>
            </a:r>
          </a:p>
          <a:p>
            <a:r>
              <a:rPr lang="en-US" dirty="0" smtClean="0"/>
              <a:t>PtIV (3A,B)) The State shall.. Make provision for securing just and humane provisions of work</a:t>
            </a:r>
          </a:p>
          <a:p>
            <a:r>
              <a:rPr lang="en-US" dirty="0" smtClean="0"/>
              <a:t>PtII (14, 3A,B) The dignity of man shall be inviolable</a:t>
            </a:r>
          </a:p>
        </p:txBody>
      </p:sp>
    </p:spTree>
    <p:extLst>
      <p:ext uri="{BB962C8B-B14F-4D97-AF65-F5344CB8AC3E}">
        <p14:creationId xmlns:p14="http://schemas.microsoft.com/office/powerpoint/2010/main" val="3835728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oter Placeholder 21"/>
          <p:cNvSpPr>
            <a:spLocks noGrp="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dirty="0"/>
              <a:t>Human Rights and Social Justice</a:t>
            </a:r>
          </a:p>
        </p:txBody>
      </p:sp>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599"/>
            <a:ext cx="9022860" cy="6248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Rectangle 5"/>
          <p:cNvSpPr>
            <a:spLocks/>
          </p:cNvSpPr>
          <p:nvPr/>
        </p:nvSpPr>
        <p:spPr bwMode="auto">
          <a:xfrm>
            <a:off x="0" y="-90927"/>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defTabSz="914400" eaLnBrk="1" hangingPunct="1"/>
            <a:r>
              <a:rPr lang="en-US" sz="2400" b="1" dirty="0" smtClean="0">
                <a:solidFill>
                  <a:schemeClr val="tx2"/>
                </a:solidFill>
                <a:latin typeface="Lucida Sans Unicode" charset="0"/>
              </a:rPr>
              <a:t>The Advanced Generalist Practice Paradigm (p. 138)  </a:t>
            </a:r>
            <a:endParaRPr lang="en-US" sz="2400" b="1" dirty="0">
              <a:solidFill>
                <a:schemeClr val="tx2"/>
              </a:solidFill>
              <a:latin typeface="Lucida Sans Unicode" charset="0"/>
            </a:endParaRPr>
          </a:p>
        </p:txBody>
      </p:sp>
    </p:spTree>
    <p:extLst>
      <p:ext uri="{BB962C8B-B14F-4D97-AF65-F5344CB8AC3E}">
        <p14:creationId xmlns:p14="http://schemas.microsoft.com/office/powerpoint/2010/main" val="2127661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Comparison (</a:t>
            </a:r>
            <a:r>
              <a:rPr lang="en-US" i="1" dirty="0"/>
              <a:t>Preliminary Assessment)</a:t>
            </a:r>
            <a:r>
              <a:rPr lang="en-US" dirty="0"/>
              <a:t> of the UDHR with the Constitution of India (CI)</a:t>
            </a:r>
          </a:p>
        </p:txBody>
      </p:sp>
      <p:sp>
        <p:nvSpPr>
          <p:cNvPr id="3" name="Text Placeholder 2"/>
          <p:cNvSpPr>
            <a:spLocks noGrp="1"/>
          </p:cNvSpPr>
          <p:nvPr>
            <p:ph type="body" idx="1"/>
          </p:nvPr>
        </p:nvSpPr>
        <p:spPr/>
        <p:txBody>
          <a:bodyPr/>
          <a:lstStyle/>
          <a:p>
            <a:r>
              <a:rPr lang="en-US" dirty="0" smtClean="0"/>
              <a:t>Article 24</a:t>
            </a:r>
            <a:endParaRPr lang="en-US" dirty="0"/>
          </a:p>
        </p:txBody>
      </p:sp>
      <p:sp>
        <p:nvSpPr>
          <p:cNvPr id="4" name="Content Placeholder 3"/>
          <p:cNvSpPr>
            <a:spLocks noGrp="1"/>
          </p:cNvSpPr>
          <p:nvPr>
            <p:ph sz="half" idx="2"/>
          </p:nvPr>
        </p:nvSpPr>
        <p:spPr/>
        <p:txBody>
          <a:bodyPr/>
          <a:lstStyle/>
          <a:p>
            <a:r>
              <a:rPr lang="en-US" dirty="0" smtClean="0"/>
              <a:t>1A) Everyone has the right to rest and leisure, including</a:t>
            </a:r>
          </a:p>
          <a:p>
            <a:r>
              <a:rPr lang="en-US" dirty="0" smtClean="0"/>
              <a:t>B) reasonable limitation of working hours and</a:t>
            </a:r>
          </a:p>
          <a:p>
            <a:r>
              <a:rPr lang="en-US" dirty="0" smtClean="0"/>
              <a:t>C) periodic holidays with pay</a:t>
            </a:r>
            <a:endParaRPr lang="en-US" dirty="0"/>
          </a:p>
        </p:txBody>
      </p:sp>
      <p:sp>
        <p:nvSpPr>
          <p:cNvPr id="5" name="Text Placeholder 4"/>
          <p:cNvSpPr>
            <a:spLocks noGrp="1"/>
          </p:cNvSpPr>
          <p:nvPr>
            <p:ph type="body" sz="quarter" idx="3"/>
          </p:nvPr>
        </p:nvSpPr>
        <p:spPr/>
        <p:txBody>
          <a:bodyPr/>
          <a:lstStyle/>
          <a:p>
            <a:r>
              <a:rPr lang="en-US" dirty="0" smtClean="0"/>
              <a:t>Article 24</a:t>
            </a:r>
            <a:endParaRPr lang="en-US" dirty="0"/>
          </a:p>
        </p:txBody>
      </p:sp>
      <p:sp>
        <p:nvSpPr>
          <p:cNvPr id="6" name="Content Placeholder 5"/>
          <p:cNvSpPr>
            <a:spLocks noGrp="1"/>
          </p:cNvSpPr>
          <p:nvPr>
            <p:ph sz="quarter" idx="4"/>
          </p:nvPr>
        </p:nvSpPr>
        <p:spPr/>
        <p:txBody>
          <a:bodyPr/>
          <a:lstStyle/>
          <a:p>
            <a:r>
              <a:rPr lang="en-US" dirty="0" smtClean="0"/>
              <a:t>PartIV (43) The state shall endeavor to secure</a:t>
            </a:r>
            <a:r>
              <a:rPr lang="mr-IN" dirty="0" smtClean="0"/>
              <a:t>…</a:t>
            </a:r>
            <a:r>
              <a:rPr lang="en-US" dirty="0" smtClean="0"/>
              <a:t> full enjoyment of leisure and social and cultural opportunities</a:t>
            </a:r>
            <a:endParaRPr lang="en-US" dirty="0"/>
          </a:p>
        </p:txBody>
      </p:sp>
    </p:spTree>
    <p:extLst>
      <p:ext uri="{BB962C8B-B14F-4D97-AF65-F5344CB8AC3E}">
        <p14:creationId xmlns:p14="http://schemas.microsoft.com/office/powerpoint/2010/main" val="2654210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Comparison of the UDHR with CI</a:t>
            </a:r>
            <a:endParaRPr lang="en-US" dirty="0"/>
          </a:p>
        </p:txBody>
      </p:sp>
      <p:sp>
        <p:nvSpPr>
          <p:cNvPr id="3" name="Text Placeholder 2"/>
          <p:cNvSpPr>
            <a:spLocks noGrp="1"/>
          </p:cNvSpPr>
          <p:nvPr>
            <p:ph type="body" idx="1"/>
          </p:nvPr>
        </p:nvSpPr>
        <p:spPr/>
        <p:txBody>
          <a:bodyPr/>
          <a:lstStyle/>
          <a:p>
            <a:r>
              <a:rPr lang="en-US" dirty="0" smtClean="0"/>
              <a:t>Article 25</a:t>
            </a:r>
            <a:endParaRPr lang="en-US" dirty="0"/>
          </a:p>
        </p:txBody>
      </p:sp>
      <p:sp>
        <p:nvSpPr>
          <p:cNvPr id="4" name="Content Placeholder 3"/>
          <p:cNvSpPr>
            <a:spLocks noGrp="1"/>
          </p:cNvSpPr>
          <p:nvPr>
            <p:ph sz="half" idx="2"/>
          </p:nvPr>
        </p:nvSpPr>
        <p:spPr>
          <a:xfrm>
            <a:off x="1485900" y="2174875"/>
            <a:ext cx="3030141" cy="4526454"/>
          </a:xfrm>
        </p:spPr>
        <p:txBody>
          <a:bodyPr>
            <a:normAutofit fontScale="92500"/>
          </a:bodyPr>
          <a:lstStyle/>
          <a:p>
            <a:r>
              <a:rPr lang="en-US" dirty="0" smtClean="0"/>
              <a:t>1A) Everyone has the right to a standard of living adequate for the health and well-being of himself and his family, including</a:t>
            </a:r>
          </a:p>
          <a:p>
            <a:r>
              <a:rPr lang="en-US" dirty="0" smtClean="0"/>
              <a:t>B) food</a:t>
            </a:r>
          </a:p>
          <a:p>
            <a:r>
              <a:rPr lang="en-US" dirty="0" smtClean="0"/>
              <a:t>C) clothing,</a:t>
            </a:r>
          </a:p>
          <a:p>
            <a:r>
              <a:rPr lang="en-US" dirty="0" smtClean="0"/>
              <a:t>D) housing</a:t>
            </a:r>
          </a:p>
          <a:p>
            <a:r>
              <a:rPr lang="en-US" dirty="0" smtClean="0"/>
              <a:t>E) medical care and</a:t>
            </a:r>
          </a:p>
          <a:p>
            <a:r>
              <a:rPr lang="en-US" dirty="0" smtClean="0"/>
              <a:t>F) necessary social services</a:t>
            </a:r>
            <a:endParaRPr lang="en-US" dirty="0"/>
          </a:p>
        </p:txBody>
      </p:sp>
      <p:sp>
        <p:nvSpPr>
          <p:cNvPr id="5" name="Text Placeholder 4"/>
          <p:cNvSpPr>
            <a:spLocks noGrp="1"/>
          </p:cNvSpPr>
          <p:nvPr>
            <p:ph type="body" sz="quarter" idx="3"/>
          </p:nvPr>
        </p:nvSpPr>
        <p:spPr/>
        <p:txBody>
          <a:bodyPr/>
          <a:lstStyle/>
          <a:p>
            <a:r>
              <a:rPr lang="en-US" dirty="0" smtClean="0"/>
              <a:t>Article 25</a:t>
            </a:r>
            <a:endParaRPr lang="en-US" dirty="0"/>
          </a:p>
        </p:txBody>
      </p:sp>
      <p:sp>
        <p:nvSpPr>
          <p:cNvPr id="6" name="Content Placeholder 5"/>
          <p:cNvSpPr>
            <a:spLocks noGrp="1"/>
          </p:cNvSpPr>
          <p:nvPr>
            <p:ph sz="quarter" idx="4"/>
          </p:nvPr>
        </p:nvSpPr>
        <p:spPr/>
        <p:txBody>
          <a:bodyPr/>
          <a:lstStyle/>
          <a:p>
            <a:pPr marL="0" indent="0">
              <a:buNone/>
            </a:pPr>
            <a:r>
              <a:rPr lang="en-US" dirty="0" smtClean="0"/>
              <a:t>Part IV (39,a) The State shall in particular direct its policy towards securing the the citizens, men and women equally, have the right to an adequate means of livelihood.</a:t>
            </a:r>
            <a:endParaRPr lang="en-US" dirty="0"/>
          </a:p>
        </p:txBody>
      </p:sp>
    </p:spTree>
    <p:extLst>
      <p:ext uri="{BB962C8B-B14F-4D97-AF65-F5344CB8AC3E}">
        <p14:creationId xmlns:p14="http://schemas.microsoft.com/office/powerpoint/2010/main" val="643528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Comparison (</a:t>
            </a:r>
            <a:r>
              <a:rPr lang="en-US" i="1" dirty="0"/>
              <a:t>Preliminary Assessment)</a:t>
            </a:r>
            <a:r>
              <a:rPr lang="en-US" dirty="0"/>
              <a:t> of the UDHR with the Constitution of India (CI)</a:t>
            </a:r>
          </a:p>
        </p:txBody>
      </p:sp>
      <p:sp>
        <p:nvSpPr>
          <p:cNvPr id="3" name="Text Placeholder 2"/>
          <p:cNvSpPr>
            <a:spLocks noGrp="1"/>
          </p:cNvSpPr>
          <p:nvPr>
            <p:ph type="body" idx="1"/>
          </p:nvPr>
        </p:nvSpPr>
        <p:spPr/>
        <p:txBody>
          <a:bodyPr/>
          <a:lstStyle/>
          <a:p>
            <a:r>
              <a:rPr lang="en-US" dirty="0" smtClean="0"/>
              <a:t>Article 25(cont.)</a:t>
            </a:r>
            <a:endParaRPr lang="en-US" dirty="0"/>
          </a:p>
        </p:txBody>
      </p:sp>
      <p:sp>
        <p:nvSpPr>
          <p:cNvPr id="4" name="Content Placeholder 3"/>
          <p:cNvSpPr>
            <a:spLocks noGrp="1"/>
          </p:cNvSpPr>
          <p:nvPr>
            <p:ph sz="half" idx="2"/>
          </p:nvPr>
        </p:nvSpPr>
        <p:spPr/>
        <p:txBody>
          <a:bodyPr>
            <a:normAutofit/>
          </a:bodyPr>
          <a:lstStyle/>
          <a:p>
            <a:r>
              <a:rPr lang="en-US" dirty="0" smtClean="0"/>
              <a:t>G) the right to security in the event of unemployment</a:t>
            </a:r>
          </a:p>
          <a:p>
            <a:r>
              <a:rPr lang="en-US" dirty="0" smtClean="0"/>
              <a:t>H) sickness</a:t>
            </a:r>
          </a:p>
          <a:p>
            <a:r>
              <a:rPr lang="en-US" dirty="0" smtClean="0"/>
              <a:t>I) disability</a:t>
            </a:r>
          </a:p>
          <a:p>
            <a:r>
              <a:rPr lang="en-US" dirty="0" smtClean="0"/>
              <a:t>J) widowhood</a:t>
            </a:r>
          </a:p>
          <a:p>
            <a:r>
              <a:rPr lang="en-US" dirty="0" smtClean="0"/>
              <a:t>K) old age or</a:t>
            </a:r>
          </a:p>
          <a:p>
            <a:r>
              <a:rPr lang="en-US" dirty="0" smtClean="0"/>
              <a:t>L) other lack of livelihood in circumstances beyond his control</a:t>
            </a:r>
            <a:endParaRPr lang="en-US" dirty="0"/>
          </a:p>
        </p:txBody>
      </p:sp>
      <p:sp>
        <p:nvSpPr>
          <p:cNvPr id="5" name="Text Placeholder 4"/>
          <p:cNvSpPr>
            <a:spLocks noGrp="1"/>
          </p:cNvSpPr>
          <p:nvPr>
            <p:ph type="body" sz="quarter" idx="3"/>
          </p:nvPr>
        </p:nvSpPr>
        <p:spPr/>
        <p:txBody>
          <a:bodyPr/>
          <a:lstStyle/>
          <a:p>
            <a:r>
              <a:rPr lang="en-US" dirty="0" smtClean="0"/>
              <a:t>Article 25</a:t>
            </a:r>
            <a:endParaRPr lang="en-US" dirty="0"/>
          </a:p>
        </p:txBody>
      </p:sp>
    </p:spTree>
    <p:extLst>
      <p:ext uri="{BB962C8B-B14F-4D97-AF65-F5344CB8AC3E}">
        <p14:creationId xmlns:p14="http://schemas.microsoft.com/office/powerpoint/2010/main" val="2338535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Comparison (</a:t>
            </a:r>
            <a:r>
              <a:rPr lang="en-US" i="1" dirty="0"/>
              <a:t>Preliminary Assessment)</a:t>
            </a:r>
            <a:r>
              <a:rPr lang="en-US" dirty="0"/>
              <a:t> of the UDHR with the Constitution of India (CI)</a:t>
            </a:r>
          </a:p>
        </p:txBody>
      </p:sp>
      <p:sp>
        <p:nvSpPr>
          <p:cNvPr id="3" name="Text Placeholder 2"/>
          <p:cNvSpPr>
            <a:spLocks noGrp="1"/>
          </p:cNvSpPr>
          <p:nvPr>
            <p:ph type="body" idx="1"/>
          </p:nvPr>
        </p:nvSpPr>
        <p:spPr/>
        <p:txBody>
          <a:bodyPr/>
          <a:lstStyle/>
          <a:p>
            <a:r>
              <a:rPr lang="en-US" dirty="0" smtClean="0"/>
              <a:t>Article 25 (cont.)</a:t>
            </a:r>
            <a:endParaRPr lang="en-US" dirty="0"/>
          </a:p>
        </p:txBody>
      </p:sp>
      <p:sp>
        <p:nvSpPr>
          <p:cNvPr id="4" name="Content Placeholder 3"/>
          <p:cNvSpPr>
            <a:spLocks noGrp="1"/>
          </p:cNvSpPr>
          <p:nvPr>
            <p:ph sz="half" idx="2"/>
          </p:nvPr>
        </p:nvSpPr>
        <p:spPr/>
        <p:txBody>
          <a:bodyPr/>
          <a:lstStyle/>
          <a:p>
            <a:r>
              <a:rPr lang="en-US" dirty="0" smtClean="0"/>
              <a:t>2A) Motherhood and childhood are entitled to special care and assistance</a:t>
            </a:r>
          </a:p>
          <a:p>
            <a:r>
              <a:rPr lang="en-US" dirty="0" smtClean="0"/>
              <a:t>B) All children, whether born in or out of wedlock, shall enjoy the save social protection</a:t>
            </a:r>
            <a:endParaRPr lang="en-US" dirty="0"/>
          </a:p>
        </p:txBody>
      </p:sp>
      <p:sp>
        <p:nvSpPr>
          <p:cNvPr id="5" name="Text Placeholder 4"/>
          <p:cNvSpPr>
            <a:spLocks noGrp="1"/>
          </p:cNvSpPr>
          <p:nvPr>
            <p:ph type="body" sz="quarter" idx="3"/>
          </p:nvPr>
        </p:nvSpPr>
        <p:spPr/>
        <p:txBody>
          <a:bodyPr/>
          <a:lstStyle/>
          <a:p>
            <a:r>
              <a:rPr lang="en-US" dirty="0" smtClean="0"/>
              <a:t>Article 25</a:t>
            </a:r>
            <a:endParaRPr lang="en-US" dirty="0"/>
          </a:p>
        </p:txBody>
      </p:sp>
      <p:sp>
        <p:nvSpPr>
          <p:cNvPr id="6" name="Content Placeholder 5"/>
          <p:cNvSpPr>
            <a:spLocks noGrp="1"/>
          </p:cNvSpPr>
          <p:nvPr>
            <p:ph sz="quarter" idx="4"/>
          </p:nvPr>
        </p:nvSpPr>
        <p:spPr/>
        <p:txBody>
          <a:bodyPr/>
          <a:lstStyle/>
          <a:p>
            <a:r>
              <a:rPr lang="en-US" dirty="0" smtClean="0"/>
              <a:t>PtIV</a:t>
            </a:r>
            <a:r>
              <a:rPr lang="en-US" dirty="0"/>
              <a:t> </a:t>
            </a:r>
            <a:r>
              <a:rPr lang="en-US" dirty="0" smtClean="0"/>
              <a:t>(42) The State shall make provision for securing</a:t>
            </a:r>
            <a:r>
              <a:rPr lang="mr-IN" dirty="0" smtClean="0"/>
              <a:t>…</a:t>
            </a:r>
            <a:r>
              <a:rPr lang="en-US" dirty="0" smtClean="0"/>
              <a:t> maternity relief.</a:t>
            </a:r>
            <a:endParaRPr lang="en-US" dirty="0"/>
          </a:p>
        </p:txBody>
      </p:sp>
    </p:spTree>
    <p:extLst>
      <p:ext uri="{BB962C8B-B14F-4D97-AF65-F5344CB8AC3E}">
        <p14:creationId xmlns:p14="http://schemas.microsoft.com/office/powerpoint/2010/main" val="791414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Comparison (</a:t>
            </a:r>
            <a:r>
              <a:rPr lang="en-US" i="1" dirty="0"/>
              <a:t>Preliminary Assessment)</a:t>
            </a:r>
            <a:r>
              <a:rPr lang="en-US" dirty="0"/>
              <a:t> of the UDHR with the Constitution of India (CI)</a:t>
            </a:r>
          </a:p>
        </p:txBody>
      </p:sp>
      <p:sp>
        <p:nvSpPr>
          <p:cNvPr id="3" name="Text Placeholder 2"/>
          <p:cNvSpPr>
            <a:spLocks noGrp="1"/>
          </p:cNvSpPr>
          <p:nvPr>
            <p:ph type="body" idx="1"/>
          </p:nvPr>
        </p:nvSpPr>
        <p:spPr>
          <a:xfrm>
            <a:off x="1485900" y="1236656"/>
            <a:ext cx="3030141" cy="718597"/>
          </a:xfrm>
        </p:spPr>
        <p:txBody>
          <a:bodyPr/>
          <a:lstStyle/>
          <a:p>
            <a:r>
              <a:rPr lang="en-US" dirty="0" smtClean="0"/>
              <a:t>Article 26</a:t>
            </a:r>
            <a:endParaRPr lang="en-US" dirty="0"/>
          </a:p>
        </p:txBody>
      </p:sp>
      <p:sp>
        <p:nvSpPr>
          <p:cNvPr id="4" name="Content Placeholder 3"/>
          <p:cNvSpPr>
            <a:spLocks noGrp="1"/>
          </p:cNvSpPr>
          <p:nvPr>
            <p:ph sz="half" idx="2"/>
          </p:nvPr>
        </p:nvSpPr>
        <p:spPr>
          <a:xfrm>
            <a:off x="1485900" y="2174876"/>
            <a:ext cx="3030141" cy="4683125"/>
          </a:xfrm>
        </p:spPr>
        <p:txBody>
          <a:bodyPr>
            <a:normAutofit fontScale="85000" lnSpcReduction="20000"/>
          </a:bodyPr>
          <a:lstStyle/>
          <a:p>
            <a:r>
              <a:rPr lang="en-US" dirty="0" smtClean="0"/>
              <a:t>1A) Everyone has the right to education.</a:t>
            </a:r>
          </a:p>
          <a:p>
            <a:r>
              <a:rPr lang="en-US" dirty="0" smtClean="0"/>
              <a:t>B) Education shall be free, at least in the elementary and fundamental stages</a:t>
            </a:r>
          </a:p>
          <a:p>
            <a:r>
              <a:rPr lang="en-US" dirty="0" smtClean="0"/>
              <a:t>C) Elementary education shall be compulsory</a:t>
            </a:r>
          </a:p>
          <a:p>
            <a:r>
              <a:rPr lang="en-US" dirty="0" smtClean="0"/>
              <a:t>D) Technical and professional education shall be made generally available and</a:t>
            </a:r>
          </a:p>
          <a:p>
            <a:r>
              <a:rPr lang="en-US" dirty="0" smtClean="0"/>
              <a:t>E) higher education shall be equally accessible to all on the basis of merit</a:t>
            </a:r>
            <a:endParaRPr lang="en-US" dirty="0"/>
          </a:p>
        </p:txBody>
      </p:sp>
      <p:sp>
        <p:nvSpPr>
          <p:cNvPr id="5" name="Text Placeholder 4"/>
          <p:cNvSpPr>
            <a:spLocks noGrp="1"/>
          </p:cNvSpPr>
          <p:nvPr>
            <p:ph type="body" sz="quarter" idx="3"/>
          </p:nvPr>
        </p:nvSpPr>
        <p:spPr>
          <a:xfrm>
            <a:off x="4626770" y="1417640"/>
            <a:ext cx="3031331" cy="537613"/>
          </a:xfrm>
        </p:spPr>
        <p:txBody>
          <a:bodyPr/>
          <a:lstStyle/>
          <a:p>
            <a:r>
              <a:rPr lang="en-US" dirty="0" smtClean="0"/>
              <a:t>Article 26</a:t>
            </a:r>
            <a:endParaRPr lang="en-US" dirty="0"/>
          </a:p>
        </p:txBody>
      </p:sp>
      <p:sp>
        <p:nvSpPr>
          <p:cNvPr id="6" name="Content Placeholder 5"/>
          <p:cNvSpPr>
            <a:spLocks noGrp="1"/>
          </p:cNvSpPr>
          <p:nvPr>
            <p:ph sz="quarter" idx="4"/>
          </p:nvPr>
        </p:nvSpPr>
        <p:spPr>
          <a:xfrm>
            <a:off x="4629150" y="1955253"/>
            <a:ext cx="3887391" cy="4234411"/>
          </a:xfrm>
        </p:spPr>
        <p:txBody>
          <a:bodyPr>
            <a:normAutofit fontScale="92500" lnSpcReduction="10000"/>
          </a:bodyPr>
          <a:lstStyle/>
          <a:p>
            <a:pPr marL="0" indent="0">
              <a:buNone/>
            </a:pPr>
            <a:r>
              <a:rPr lang="en-US" dirty="0" smtClean="0"/>
              <a:t>Part IV (41) The State shall</a:t>
            </a:r>
            <a:r>
              <a:rPr lang="mr-IN" dirty="0" smtClean="0"/>
              <a:t>…</a:t>
            </a:r>
            <a:r>
              <a:rPr lang="en-US" dirty="0" smtClean="0"/>
              <a:t> make effective provision for securing the right to</a:t>
            </a:r>
            <a:r>
              <a:rPr lang="mr-IN" dirty="0" smtClean="0"/>
              <a:t>…</a:t>
            </a:r>
            <a:r>
              <a:rPr lang="en-US" dirty="0" smtClean="0"/>
              <a:t> education</a:t>
            </a:r>
          </a:p>
          <a:p>
            <a:pPr marL="0" indent="0">
              <a:buNone/>
            </a:pPr>
            <a:r>
              <a:rPr lang="en-US" dirty="0" smtClean="0"/>
              <a:t>Part IV (46) The State shall endeavor to provide</a:t>
            </a:r>
            <a:r>
              <a:rPr lang="mr-IN" dirty="0" smtClean="0"/>
              <a:t>…</a:t>
            </a:r>
            <a:r>
              <a:rPr lang="en-US" dirty="0" smtClean="0"/>
              <a:t> free and compulsory education for all children until the age of 14.</a:t>
            </a:r>
          </a:p>
          <a:p>
            <a:pPr marL="0" indent="0">
              <a:buNone/>
            </a:pPr>
            <a:r>
              <a:rPr lang="en-US" dirty="0"/>
              <a:t>PtIII (30)(1) All minorities, whether based on religion or language, shall have the right to establish and administer educational institutions of their choice</a:t>
            </a:r>
          </a:p>
          <a:p>
            <a:pPr marL="0" indent="0">
              <a:buNone/>
            </a:pPr>
            <a:endParaRPr lang="en-US" dirty="0"/>
          </a:p>
        </p:txBody>
      </p:sp>
    </p:spTree>
    <p:extLst>
      <p:ext uri="{BB962C8B-B14F-4D97-AF65-F5344CB8AC3E}">
        <p14:creationId xmlns:p14="http://schemas.microsoft.com/office/powerpoint/2010/main" val="3515245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Comparison (</a:t>
            </a:r>
            <a:r>
              <a:rPr lang="en-US" i="1" dirty="0"/>
              <a:t>Preliminary Assessment)</a:t>
            </a:r>
            <a:r>
              <a:rPr lang="en-US" dirty="0"/>
              <a:t> of the UDHR with the Constitution of India (CI)</a:t>
            </a:r>
          </a:p>
        </p:txBody>
      </p:sp>
      <p:sp>
        <p:nvSpPr>
          <p:cNvPr id="3" name="Text Placeholder 2"/>
          <p:cNvSpPr>
            <a:spLocks noGrp="1"/>
          </p:cNvSpPr>
          <p:nvPr>
            <p:ph type="body" idx="1"/>
          </p:nvPr>
        </p:nvSpPr>
        <p:spPr/>
        <p:txBody>
          <a:bodyPr/>
          <a:lstStyle/>
          <a:p>
            <a:r>
              <a:rPr lang="en-US" dirty="0" smtClean="0"/>
              <a:t>Article 26 (cont.)</a:t>
            </a:r>
            <a:endParaRPr lang="en-US" dirty="0"/>
          </a:p>
        </p:txBody>
      </p:sp>
      <p:sp>
        <p:nvSpPr>
          <p:cNvPr id="4" name="Content Placeholder 3"/>
          <p:cNvSpPr>
            <a:spLocks noGrp="1"/>
          </p:cNvSpPr>
          <p:nvPr>
            <p:ph sz="half" idx="2"/>
          </p:nvPr>
        </p:nvSpPr>
        <p:spPr>
          <a:xfrm>
            <a:off x="1485900" y="2174875"/>
            <a:ext cx="3030141" cy="4526454"/>
          </a:xfrm>
        </p:spPr>
        <p:txBody>
          <a:bodyPr>
            <a:normAutofit fontScale="85000" lnSpcReduction="10000"/>
          </a:bodyPr>
          <a:lstStyle/>
          <a:p>
            <a:endParaRPr lang="en-US" dirty="0" smtClean="0"/>
          </a:p>
          <a:p>
            <a:r>
              <a:rPr lang="en-US" dirty="0" smtClean="0"/>
              <a:t>2A) Education shall be directed to the full development of the human personality and</a:t>
            </a:r>
          </a:p>
          <a:p>
            <a:r>
              <a:rPr lang="en-US" dirty="0" smtClean="0"/>
              <a:t>B) to the strengthening of respect for human rights and fundamental freedoms.</a:t>
            </a:r>
          </a:p>
          <a:p>
            <a:r>
              <a:rPr lang="en-US" dirty="0" smtClean="0"/>
              <a:t>C) It shall promote understanding, tolerance, and friendship among all nations, racial or religious groups and</a:t>
            </a:r>
            <a:endParaRPr lang="en-US" dirty="0"/>
          </a:p>
        </p:txBody>
      </p:sp>
      <p:sp>
        <p:nvSpPr>
          <p:cNvPr id="5" name="Text Placeholder 4"/>
          <p:cNvSpPr>
            <a:spLocks noGrp="1"/>
          </p:cNvSpPr>
          <p:nvPr>
            <p:ph type="body" sz="quarter" idx="3"/>
          </p:nvPr>
        </p:nvSpPr>
        <p:spPr/>
        <p:txBody>
          <a:bodyPr/>
          <a:lstStyle/>
          <a:p>
            <a:r>
              <a:rPr lang="en-US" dirty="0" smtClean="0"/>
              <a:t>Article 26</a:t>
            </a:r>
            <a:endParaRPr lang="en-US" dirty="0"/>
          </a:p>
        </p:txBody>
      </p:sp>
      <p:sp>
        <p:nvSpPr>
          <p:cNvPr id="6" name="Content Placeholder 5"/>
          <p:cNvSpPr>
            <a:spLocks noGrp="1"/>
          </p:cNvSpPr>
          <p:nvPr>
            <p:ph sz="quarter" idx="4"/>
          </p:nvPr>
        </p:nvSpPr>
        <p:spPr/>
        <p:txBody>
          <a:bodyPr/>
          <a:lstStyle/>
          <a:p>
            <a:pPr marL="0" indent="0">
              <a:buNone/>
            </a:pPr>
            <a:endParaRPr lang="en-US" dirty="0"/>
          </a:p>
        </p:txBody>
      </p:sp>
    </p:spTree>
    <p:extLst>
      <p:ext uri="{BB962C8B-B14F-4D97-AF65-F5344CB8AC3E}">
        <p14:creationId xmlns:p14="http://schemas.microsoft.com/office/powerpoint/2010/main" val="3161916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Comparison (</a:t>
            </a:r>
            <a:r>
              <a:rPr lang="en-US" i="1" dirty="0"/>
              <a:t>Preliminary Assessment)</a:t>
            </a:r>
            <a:r>
              <a:rPr lang="en-US" dirty="0"/>
              <a:t> of the UDHR with the Constitution of India (CI)</a:t>
            </a:r>
          </a:p>
        </p:txBody>
      </p:sp>
      <p:sp>
        <p:nvSpPr>
          <p:cNvPr id="3" name="Text Placeholder 2"/>
          <p:cNvSpPr>
            <a:spLocks noGrp="1"/>
          </p:cNvSpPr>
          <p:nvPr>
            <p:ph type="body" idx="1"/>
          </p:nvPr>
        </p:nvSpPr>
        <p:spPr/>
        <p:txBody>
          <a:bodyPr/>
          <a:lstStyle/>
          <a:p>
            <a:r>
              <a:rPr lang="en-US" dirty="0" smtClean="0"/>
              <a:t>Article 27</a:t>
            </a:r>
            <a:endParaRPr lang="en-US" dirty="0"/>
          </a:p>
        </p:txBody>
      </p:sp>
      <p:sp>
        <p:nvSpPr>
          <p:cNvPr id="4" name="Content Placeholder 3"/>
          <p:cNvSpPr>
            <a:spLocks noGrp="1"/>
          </p:cNvSpPr>
          <p:nvPr>
            <p:ph sz="half" idx="2"/>
          </p:nvPr>
        </p:nvSpPr>
        <p:spPr/>
        <p:txBody>
          <a:bodyPr/>
          <a:lstStyle/>
          <a:p>
            <a:r>
              <a:rPr lang="en-US" dirty="0" smtClean="0"/>
              <a:t>1A) Everyone has the right freely to participate in the cultural life of the community</a:t>
            </a:r>
          </a:p>
          <a:p>
            <a:r>
              <a:rPr lang="en-US" dirty="0" smtClean="0"/>
              <a:t>B) to enjoy the arts and</a:t>
            </a:r>
          </a:p>
          <a:p>
            <a:r>
              <a:rPr lang="en-US" dirty="0" smtClean="0"/>
              <a:t>C) to share in scientific advancement and its benefits</a:t>
            </a:r>
            <a:endParaRPr lang="en-US" dirty="0"/>
          </a:p>
        </p:txBody>
      </p:sp>
      <p:sp>
        <p:nvSpPr>
          <p:cNvPr id="5" name="Text Placeholder 4"/>
          <p:cNvSpPr>
            <a:spLocks noGrp="1"/>
          </p:cNvSpPr>
          <p:nvPr>
            <p:ph type="body" sz="quarter" idx="3"/>
          </p:nvPr>
        </p:nvSpPr>
        <p:spPr/>
        <p:txBody>
          <a:bodyPr/>
          <a:lstStyle/>
          <a:p>
            <a:r>
              <a:rPr lang="en-US" dirty="0" smtClean="0"/>
              <a:t>Article 27</a:t>
            </a:r>
            <a:endParaRPr lang="en-US" dirty="0"/>
          </a:p>
        </p:txBody>
      </p:sp>
      <p:sp>
        <p:nvSpPr>
          <p:cNvPr id="6" name="Content Placeholder 5"/>
          <p:cNvSpPr>
            <a:spLocks noGrp="1"/>
          </p:cNvSpPr>
          <p:nvPr>
            <p:ph sz="quarter" idx="4"/>
          </p:nvPr>
        </p:nvSpPr>
        <p:spPr/>
        <p:txBody>
          <a:bodyPr>
            <a:normAutofit/>
          </a:bodyPr>
          <a:lstStyle/>
          <a:p>
            <a:r>
              <a:rPr lang="en-US" dirty="0" smtClean="0"/>
              <a:t>PtIII (29)(1) [Citizens] having a distinct language, script or culture</a:t>
            </a:r>
            <a:r>
              <a:rPr lang="mr-IN" dirty="0" smtClean="0"/>
              <a:t>…</a:t>
            </a:r>
            <a:r>
              <a:rPr lang="en-US" dirty="0" smtClean="0"/>
              <a:t>shall  have the the right to conserve the same</a:t>
            </a:r>
          </a:p>
        </p:txBody>
      </p:sp>
    </p:spTree>
    <p:extLst>
      <p:ext uri="{BB962C8B-B14F-4D97-AF65-F5344CB8AC3E}">
        <p14:creationId xmlns:p14="http://schemas.microsoft.com/office/powerpoint/2010/main" val="1196998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Comparison (</a:t>
            </a:r>
            <a:r>
              <a:rPr lang="en-US" i="1" dirty="0"/>
              <a:t>Preliminary Assessment)</a:t>
            </a:r>
            <a:r>
              <a:rPr lang="en-US" dirty="0"/>
              <a:t> of the UDHR with the Constitution of India (CI)</a:t>
            </a:r>
          </a:p>
        </p:txBody>
      </p:sp>
      <p:sp>
        <p:nvSpPr>
          <p:cNvPr id="3" name="Text Placeholder 2"/>
          <p:cNvSpPr>
            <a:spLocks noGrp="1"/>
          </p:cNvSpPr>
          <p:nvPr>
            <p:ph type="body" idx="1"/>
          </p:nvPr>
        </p:nvSpPr>
        <p:spPr/>
        <p:txBody>
          <a:bodyPr/>
          <a:lstStyle/>
          <a:p>
            <a:r>
              <a:rPr lang="en-US" dirty="0" smtClean="0"/>
              <a:t>Article 27 (cont.) </a:t>
            </a:r>
            <a:endParaRPr lang="en-US" dirty="0"/>
          </a:p>
        </p:txBody>
      </p:sp>
      <p:sp>
        <p:nvSpPr>
          <p:cNvPr id="4" name="Content Placeholder 3"/>
          <p:cNvSpPr>
            <a:spLocks noGrp="1"/>
          </p:cNvSpPr>
          <p:nvPr>
            <p:ph sz="half" idx="2"/>
          </p:nvPr>
        </p:nvSpPr>
        <p:spPr/>
        <p:txBody>
          <a:bodyPr/>
          <a:lstStyle/>
          <a:p>
            <a:r>
              <a:rPr lang="en-US" dirty="0" smtClean="0"/>
              <a:t>2) Everyone has the right to the protection of the moral and material interests resulting from any scientific, literary or artistic production of which he is the author</a:t>
            </a:r>
            <a:endParaRPr lang="en-US" dirty="0"/>
          </a:p>
        </p:txBody>
      </p:sp>
      <p:sp>
        <p:nvSpPr>
          <p:cNvPr id="5" name="Text Placeholder 4"/>
          <p:cNvSpPr>
            <a:spLocks noGrp="1"/>
          </p:cNvSpPr>
          <p:nvPr>
            <p:ph type="body" sz="quarter" idx="3"/>
          </p:nvPr>
        </p:nvSpPr>
        <p:spPr/>
        <p:txBody>
          <a:bodyPr/>
          <a:lstStyle/>
          <a:p>
            <a:r>
              <a:rPr lang="en-US" dirty="0" smtClean="0"/>
              <a:t>Article 27</a:t>
            </a:r>
            <a:endParaRPr lang="en-US" dirty="0"/>
          </a:p>
        </p:txBody>
      </p:sp>
    </p:spTree>
    <p:extLst>
      <p:ext uri="{BB962C8B-B14F-4D97-AF65-F5344CB8AC3E}">
        <p14:creationId xmlns:p14="http://schemas.microsoft.com/office/powerpoint/2010/main" val="4247673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Comparison (</a:t>
            </a:r>
            <a:r>
              <a:rPr lang="en-US" i="1" dirty="0"/>
              <a:t>Preliminary Assessment)</a:t>
            </a:r>
            <a:r>
              <a:rPr lang="en-US" dirty="0"/>
              <a:t> of the UDHR with the Constitution of India (CI</a:t>
            </a:r>
          </a:p>
        </p:txBody>
      </p:sp>
      <p:sp>
        <p:nvSpPr>
          <p:cNvPr id="3" name="Text Placeholder 2"/>
          <p:cNvSpPr>
            <a:spLocks noGrp="1"/>
          </p:cNvSpPr>
          <p:nvPr>
            <p:ph type="body" idx="1"/>
          </p:nvPr>
        </p:nvSpPr>
        <p:spPr/>
        <p:txBody>
          <a:bodyPr/>
          <a:lstStyle/>
          <a:p>
            <a:r>
              <a:rPr lang="en-US" dirty="0" smtClean="0"/>
              <a:t>Article 28</a:t>
            </a:r>
            <a:endParaRPr lang="en-US" dirty="0"/>
          </a:p>
        </p:txBody>
      </p:sp>
      <p:sp>
        <p:nvSpPr>
          <p:cNvPr id="4" name="Content Placeholder 3"/>
          <p:cNvSpPr>
            <a:spLocks noGrp="1"/>
          </p:cNvSpPr>
          <p:nvPr>
            <p:ph sz="half" idx="2"/>
          </p:nvPr>
        </p:nvSpPr>
        <p:spPr/>
        <p:txBody>
          <a:bodyPr/>
          <a:lstStyle/>
          <a:p>
            <a:r>
              <a:rPr lang="en-US" dirty="0" smtClean="0"/>
              <a:t>1) Everyone is entitled to a social and international order in which the rights and freedoms set forth in the Declaration can be fully realized</a:t>
            </a:r>
            <a:endParaRPr lang="en-US" dirty="0"/>
          </a:p>
        </p:txBody>
      </p:sp>
      <p:sp>
        <p:nvSpPr>
          <p:cNvPr id="5" name="Text Placeholder 4"/>
          <p:cNvSpPr>
            <a:spLocks noGrp="1"/>
          </p:cNvSpPr>
          <p:nvPr>
            <p:ph type="body" sz="quarter" idx="3"/>
          </p:nvPr>
        </p:nvSpPr>
        <p:spPr/>
        <p:txBody>
          <a:bodyPr/>
          <a:lstStyle/>
          <a:p>
            <a:r>
              <a:rPr lang="en-US" dirty="0" smtClean="0"/>
              <a:t>Article 28</a:t>
            </a:r>
            <a:endParaRPr lang="en-US" dirty="0"/>
          </a:p>
        </p:txBody>
      </p:sp>
      <p:sp>
        <p:nvSpPr>
          <p:cNvPr id="6" name="Content Placeholder 5"/>
          <p:cNvSpPr>
            <a:spLocks noGrp="1"/>
          </p:cNvSpPr>
          <p:nvPr>
            <p:ph sz="quarter" idx="4"/>
          </p:nvPr>
        </p:nvSpPr>
        <p:spPr/>
        <p:txBody>
          <a:bodyPr>
            <a:normAutofit fontScale="85000" lnSpcReduction="20000"/>
          </a:bodyPr>
          <a:lstStyle/>
          <a:p>
            <a:r>
              <a:rPr lang="en-US" dirty="0" smtClean="0"/>
              <a:t>Part IV (38) (2)  The State shall</a:t>
            </a:r>
            <a:r>
              <a:rPr lang="mr-IN" dirty="0" smtClean="0"/>
              <a:t>…</a:t>
            </a:r>
            <a:r>
              <a:rPr lang="en-US" dirty="0" smtClean="0"/>
              <a:t> strive to minimise inequalities in income</a:t>
            </a:r>
            <a:r>
              <a:rPr lang="mr-IN" dirty="0" smtClean="0"/>
              <a:t>…</a:t>
            </a:r>
            <a:r>
              <a:rPr lang="en-US" dirty="0" smtClean="0"/>
              <a:t> status, facilities and opportunities [among individuals and groups)</a:t>
            </a:r>
          </a:p>
          <a:p>
            <a:r>
              <a:rPr lang="en-US" dirty="0" smtClean="0"/>
              <a:t>Part IV (49)  It shall be the obligation of the State to protect every monument or place of interest or historic interest</a:t>
            </a:r>
          </a:p>
          <a:p>
            <a:r>
              <a:rPr lang="en-US" dirty="0" smtClean="0"/>
              <a:t>PartIV(51(a)  The State shall endeavor to promote international peace and security and</a:t>
            </a:r>
            <a:r>
              <a:rPr lang="mr-IN" dirty="0" smtClean="0"/>
              <a:t>…</a:t>
            </a:r>
            <a:r>
              <a:rPr lang="en-US" dirty="0" smtClean="0"/>
              <a:t> (c) foster respect for international law and treaty obligations</a:t>
            </a:r>
          </a:p>
        </p:txBody>
      </p:sp>
    </p:spTree>
    <p:extLst>
      <p:ext uri="{BB962C8B-B14F-4D97-AF65-F5344CB8AC3E}">
        <p14:creationId xmlns:p14="http://schemas.microsoft.com/office/powerpoint/2010/main" val="1785022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Comparison (</a:t>
            </a:r>
            <a:r>
              <a:rPr lang="en-US" i="1" dirty="0"/>
              <a:t>Preliminary Assessment)</a:t>
            </a:r>
            <a:r>
              <a:rPr lang="en-US" dirty="0"/>
              <a:t> of the UDHR with the Constitution of India (CI)</a:t>
            </a:r>
          </a:p>
        </p:txBody>
      </p:sp>
      <p:sp>
        <p:nvSpPr>
          <p:cNvPr id="3" name="Text Placeholder 2"/>
          <p:cNvSpPr>
            <a:spLocks noGrp="1"/>
          </p:cNvSpPr>
          <p:nvPr>
            <p:ph type="body" idx="1"/>
          </p:nvPr>
        </p:nvSpPr>
        <p:spPr/>
        <p:txBody>
          <a:bodyPr/>
          <a:lstStyle/>
          <a:p>
            <a:r>
              <a:rPr lang="en-US" dirty="0" smtClean="0"/>
              <a:t>Article 28 (cont.)</a:t>
            </a:r>
            <a:endParaRPr lang="en-US" dirty="0"/>
          </a:p>
        </p:txBody>
      </p:sp>
      <p:sp>
        <p:nvSpPr>
          <p:cNvPr id="4" name="Content Placeholder 3"/>
          <p:cNvSpPr>
            <a:spLocks noGrp="1"/>
          </p:cNvSpPr>
          <p:nvPr>
            <p:ph sz="half" idx="2"/>
          </p:nvPr>
        </p:nvSpPr>
        <p:spPr/>
        <p:txBody>
          <a:bodyPr/>
          <a:lstStyle/>
          <a:p>
            <a:pPr marL="0" indent="0">
              <a:buNone/>
            </a:pPr>
            <a:r>
              <a:rPr lang="en-US" dirty="0"/>
              <a:t>Everyone is entitled to a social and international order in which the rights and freedoms set forth in the Declaration can be fully </a:t>
            </a:r>
            <a:r>
              <a:rPr lang="en-US" dirty="0" smtClean="0"/>
              <a:t>realized</a:t>
            </a:r>
          </a:p>
          <a:p>
            <a:pPr marL="0" indent="0">
              <a:buNone/>
            </a:pPr>
            <a:r>
              <a:rPr lang="en-US" dirty="0" smtClean="0"/>
              <a:t>Note: Articles 29 substantively on duties and 30 substantively on limitations of human rights can be, taken as a whole, considered as solidarity rights.</a:t>
            </a:r>
            <a:endParaRPr lang="en-US" dirty="0"/>
          </a:p>
          <a:p>
            <a:pPr marL="0" indent="0">
              <a:buNone/>
            </a:pPr>
            <a:endParaRPr lang="en-US" dirty="0"/>
          </a:p>
        </p:txBody>
      </p:sp>
      <p:sp>
        <p:nvSpPr>
          <p:cNvPr id="5" name="Text Placeholder 4"/>
          <p:cNvSpPr>
            <a:spLocks noGrp="1"/>
          </p:cNvSpPr>
          <p:nvPr>
            <p:ph type="body" sz="quarter" idx="3"/>
          </p:nvPr>
        </p:nvSpPr>
        <p:spPr/>
        <p:txBody>
          <a:bodyPr/>
          <a:lstStyle/>
          <a:p>
            <a:r>
              <a:rPr lang="en-US" dirty="0" smtClean="0"/>
              <a:t>Article 28 (cont.)</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a:t>PartIV(51) (g)  It is the duty of every citizen to protect and improve the natural environment including forests, lakes, rivers and wildlife and to have compassion for living creatures</a:t>
            </a:r>
          </a:p>
          <a:p>
            <a:r>
              <a:rPr lang="en-US" dirty="0"/>
              <a:t>Part IV (39)(b) The State shall direct its policy so that the operation of the economic system does not result in the concentration of wealth and means of production to the common detriment.</a:t>
            </a:r>
          </a:p>
          <a:p>
            <a:endParaRPr lang="en-US" dirty="0"/>
          </a:p>
        </p:txBody>
      </p:sp>
    </p:spTree>
    <p:extLst>
      <p:ext uri="{BB962C8B-B14F-4D97-AF65-F5344CB8AC3E}">
        <p14:creationId xmlns:p14="http://schemas.microsoft.com/office/powerpoint/2010/main" val="1873774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833"/>
            <a:ext cx="8229600" cy="1650471"/>
          </a:xfrm>
        </p:spPr>
        <p:txBody>
          <a:bodyPr>
            <a:normAutofit fontScale="90000"/>
          </a:bodyPr>
          <a:lstStyle/>
          <a:p>
            <a:r>
              <a:rPr lang="en-US" sz="3600" dirty="0" smtClean="0"/>
              <a:t>Indigenous People: An Approach from an Advanced Generalist Perspective </a:t>
            </a:r>
            <a:r>
              <a:rPr lang="mr-IN" sz="3600" dirty="0" smtClean="0"/>
              <a:t>–</a:t>
            </a:r>
            <a:r>
              <a:rPr lang="en-US" sz="3600" dirty="0" smtClean="0"/>
              <a:t> A Look at Alcoholism</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6901475"/>
              </p:ext>
            </p:extLst>
          </p:nvPr>
        </p:nvGraphicFramePr>
        <p:xfrm>
          <a:off x="139700" y="1417638"/>
          <a:ext cx="9004299" cy="5862001"/>
        </p:xfrm>
        <a:graphic>
          <a:graphicData uri="http://schemas.openxmlformats.org/drawingml/2006/table">
            <a:tbl>
              <a:tblPr firstRow="1" bandRow="1">
                <a:tableStyleId>{5C22544A-7EE6-4342-B048-85BDC9FD1C3A}</a:tableStyleId>
              </a:tblPr>
              <a:tblGrid>
                <a:gridCol w="3001433"/>
                <a:gridCol w="3001433"/>
                <a:gridCol w="3001433"/>
              </a:tblGrid>
              <a:tr h="382760">
                <a:tc>
                  <a:txBody>
                    <a:bodyPr/>
                    <a:lstStyle/>
                    <a:p>
                      <a:r>
                        <a:rPr lang="en-US" dirty="0" smtClean="0"/>
                        <a:t>Level</a:t>
                      </a:r>
                      <a:r>
                        <a:rPr lang="en-US" baseline="0" dirty="0" smtClean="0"/>
                        <a:t> of Intervention</a:t>
                      </a:r>
                      <a:endParaRPr lang="en-US" dirty="0"/>
                    </a:p>
                  </a:txBody>
                  <a:tcPr/>
                </a:tc>
                <a:tc>
                  <a:txBody>
                    <a:bodyPr/>
                    <a:lstStyle/>
                    <a:p>
                      <a:r>
                        <a:rPr lang="en-US" dirty="0" smtClean="0"/>
                        <a:t>Definition</a:t>
                      </a:r>
                      <a:endParaRPr lang="en-US" dirty="0"/>
                    </a:p>
                  </a:txBody>
                  <a:tcPr/>
                </a:tc>
                <a:tc>
                  <a:txBody>
                    <a:bodyPr/>
                    <a:lstStyle/>
                    <a:p>
                      <a:r>
                        <a:rPr lang="en-US" dirty="0" smtClean="0"/>
                        <a:t>Example</a:t>
                      </a:r>
                      <a:endParaRPr lang="en-US" dirty="0"/>
                    </a:p>
                  </a:txBody>
                  <a:tcPr/>
                </a:tc>
              </a:tr>
              <a:tr h="2359482">
                <a:tc>
                  <a:txBody>
                    <a:bodyPr/>
                    <a:lstStyle/>
                    <a:p>
                      <a:r>
                        <a:rPr lang="en-US" dirty="0" smtClean="0"/>
                        <a:t>Meta-Macro</a:t>
                      </a:r>
                      <a:endParaRPr lang="en-US" dirty="0"/>
                    </a:p>
                  </a:txBody>
                  <a:tcPr/>
                </a:tc>
                <a:tc>
                  <a:txBody>
                    <a:bodyPr/>
                    <a:lstStyle/>
                    <a:p>
                      <a:r>
                        <a:rPr lang="en-US" dirty="0" smtClean="0"/>
                        <a:t>Intervention on a global scale and with a global vision to promote well-being for all Indigenous People(Inupiat, </a:t>
                      </a:r>
                      <a:r>
                        <a:rPr lang="en-US" dirty="0" err="1" smtClean="0"/>
                        <a:t>Athabascan</a:t>
                      </a:r>
                      <a:r>
                        <a:rPr lang="en-US" dirty="0" smtClean="0"/>
                        <a:t>, </a:t>
                      </a:r>
                      <a:r>
                        <a:rPr lang="en-US" dirty="0" err="1" smtClean="0"/>
                        <a:t>Kissan</a:t>
                      </a:r>
                      <a:r>
                        <a:rPr lang="en-US" dirty="0" smtClean="0"/>
                        <a:t>, Tamil)  and ultimately everyperson, everywhere</a:t>
                      </a:r>
                      <a:endParaRPr lang="en-US" dirty="0"/>
                    </a:p>
                  </a:txBody>
                  <a:tcPr/>
                </a:tc>
                <a:tc>
                  <a:txBody>
                    <a:bodyPr/>
                    <a:lstStyle/>
                    <a:p>
                      <a:r>
                        <a:rPr lang="en-US" dirty="0" smtClean="0"/>
                        <a:t>Endorsing al </a:t>
                      </a:r>
                      <a:r>
                        <a:rPr lang="en-US" dirty="0" err="1" smtClean="0"/>
                        <a:t>lUN</a:t>
                      </a:r>
                      <a:r>
                        <a:rPr lang="en-US" dirty="0" smtClean="0"/>
                        <a:t>  human rights instruments, particularly the Declaration on the Rights of Indigenous People, thus emphasizing culturally appropriate interventions</a:t>
                      </a:r>
                      <a:endParaRPr lang="en-US" dirty="0"/>
                    </a:p>
                  </a:txBody>
                  <a:tcPr/>
                </a:tc>
              </a:tr>
              <a:tr h="943793">
                <a:tc>
                  <a:txBody>
                    <a:bodyPr/>
                    <a:lstStyle/>
                    <a:p>
                      <a:r>
                        <a:rPr lang="en-US" dirty="0" smtClean="0"/>
                        <a:t>Macro</a:t>
                      </a:r>
                      <a:endParaRPr lang="en-US" dirty="0"/>
                    </a:p>
                  </a:txBody>
                  <a:tcPr/>
                </a:tc>
                <a:tc>
                  <a:txBody>
                    <a:bodyPr/>
                    <a:lstStyle/>
                    <a:p>
                      <a:r>
                        <a:rPr lang="en-US" dirty="0" smtClean="0"/>
                        <a:t>A whole-population approach generally on the national level</a:t>
                      </a:r>
                      <a:endParaRPr lang="en-US" dirty="0"/>
                    </a:p>
                  </a:txBody>
                  <a:tcPr/>
                </a:tc>
                <a:tc>
                  <a:txBody>
                    <a:bodyPr/>
                    <a:lstStyle/>
                    <a:p>
                      <a:r>
                        <a:rPr lang="en-US" dirty="0" smtClean="0"/>
                        <a:t>Having weekly sessions encouraging</a:t>
                      </a:r>
                      <a:r>
                        <a:rPr lang="en-US" baseline="0" dirty="0" smtClean="0"/>
                        <a:t> children to express their feelings; </a:t>
                      </a:r>
                      <a:endParaRPr lang="en-US" dirty="0"/>
                    </a:p>
                  </a:txBody>
                  <a:tcPr/>
                </a:tc>
              </a:tr>
              <a:tr h="1793206">
                <a:tc>
                  <a:txBody>
                    <a:bodyPr/>
                    <a:lstStyle/>
                    <a:p>
                      <a:r>
                        <a:rPr lang="en-US" dirty="0" smtClean="0"/>
                        <a:t>Mezzo</a:t>
                      </a:r>
                      <a:endParaRPr lang="en-US" dirty="0"/>
                    </a:p>
                  </a:txBody>
                  <a:tcPr/>
                </a:tc>
                <a:tc>
                  <a:txBody>
                    <a:bodyPr/>
                    <a:lstStyle/>
                    <a:p>
                      <a:r>
                        <a:rPr lang="en-US" dirty="0" smtClean="0"/>
                        <a:t>An</a:t>
                      </a:r>
                      <a:r>
                        <a:rPr lang="en-US" baseline="0" dirty="0" smtClean="0"/>
                        <a:t> at-risk approach that identifies potential persons who might develop pathology</a:t>
                      </a:r>
                      <a:endParaRPr lang="en-US" dirty="0"/>
                    </a:p>
                  </a:txBody>
                  <a:tcPr/>
                </a:tc>
                <a:tc>
                  <a:txBody>
                    <a:bodyPr/>
                    <a:lstStyle/>
                    <a:p>
                      <a:r>
                        <a:rPr lang="en-US" dirty="0" smtClean="0"/>
                        <a:t>Having groups</a:t>
                      </a:r>
                      <a:r>
                        <a:rPr lang="en-US" baseline="0" dirty="0" smtClean="0"/>
                        <a:t> for children growing up in </a:t>
                      </a:r>
                      <a:r>
                        <a:rPr lang="en-US" baseline="0" dirty="0" err="1" smtClean="0"/>
                        <a:t>alcoholis</a:t>
                      </a:r>
                      <a:r>
                        <a:rPr lang="en-US" baseline="0" dirty="0" smtClean="0"/>
                        <a:t> families; carrying a letter from their elders telling peers not to pressure them into drinking</a:t>
                      </a:r>
                      <a:endParaRPr lang="en-US" dirty="0"/>
                    </a:p>
                  </a:txBody>
                  <a:tcPr/>
                </a:tc>
              </a:tr>
              <a:tr h="38276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756867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857251"/>
            <a:ext cx="5829300" cy="870857"/>
          </a:xfrm>
        </p:spPr>
        <p:txBody>
          <a:bodyPr/>
          <a:lstStyle/>
          <a:p>
            <a:r>
              <a:rPr lang="en-US" dirty="0" smtClean="0"/>
              <a:t>United States of America</a:t>
            </a:r>
            <a:endParaRPr lang="en-US" dirty="0"/>
          </a:p>
        </p:txBody>
      </p:sp>
      <p:sp>
        <p:nvSpPr>
          <p:cNvPr id="3" name="Subtitle 2"/>
          <p:cNvSpPr>
            <a:spLocks noGrp="1"/>
          </p:cNvSpPr>
          <p:nvPr>
            <p:ph type="subTitle" idx="1"/>
          </p:nvPr>
        </p:nvSpPr>
        <p:spPr>
          <a:xfrm>
            <a:off x="1657350" y="2028494"/>
            <a:ext cx="5829300" cy="3713721"/>
          </a:xfrm>
        </p:spPr>
        <p:txBody>
          <a:bodyPr>
            <a:normAutofit fontScale="92500" lnSpcReduction="10000"/>
          </a:bodyPr>
          <a:lstStyle/>
          <a:p>
            <a:r>
              <a:rPr lang="en-US" sz="2700" dirty="0"/>
              <a:t>A Look at  Its Adherence to the</a:t>
            </a:r>
          </a:p>
          <a:p>
            <a:r>
              <a:rPr lang="en-US" sz="2700" dirty="0"/>
              <a:t>Convention on the Elimination of Racial Discrimination (CERD)</a:t>
            </a:r>
          </a:p>
          <a:p>
            <a:endParaRPr lang="en-US" sz="2700" dirty="0"/>
          </a:p>
          <a:p>
            <a:r>
              <a:rPr lang="en-US" sz="2700" dirty="0"/>
              <a:t>Dr. Joseph Wronka, Fulbright</a:t>
            </a:r>
          </a:p>
          <a:p>
            <a:r>
              <a:rPr lang="en-US" sz="2700" dirty="0"/>
              <a:t>Senior Specialist</a:t>
            </a:r>
          </a:p>
          <a:p>
            <a:r>
              <a:rPr lang="en-US" sz="2700" dirty="0">
                <a:hlinkClick r:id="rId2"/>
              </a:rPr>
              <a:t>www.humanrightsculture.org</a:t>
            </a:r>
            <a:endParaRPr lang="en-US" sz="2700" dirty="0"/>
          </a:p>
          <a:p>
            <a:endParaRPr lang="en-US" sz="2700" dirty="0"/>
          </a:p>
          <a:p>
            <a:r>
              <a:rPr lang="en-US" sz="2700" dirty="0"/>
              <a:t>January 2015</a:t>
            </a:r>
            <a:endParaRPr lang="en-US" sz="2700" dirty="0"/>
          </a:p>
        </p:txBody>
      </p:sp>
    </p:spTree>
    <p:extLst>
      <p:ext uri="{BB962C8B-B14F-4D97-AF65-F5344CB8AC3E}">
        <p14:creationId xmlns:p14="http://schemas.microsoft.com/office/powerpoint/2010/main" val="1216198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Concern</a:t>
            </a:r>
            <a:endParaRPr lang="en-US" dirty="0"/>
          </a:p>
        </p:txBody>
      </p:sp>
      <p:sp>
        <p:nvSpPr>
          <p:cNvPr id="3" name="Content Placeholder 2"/>
          <p:cNvSpPr>
            <a:spLocks noGrp="1"/>
          </p:cNvSpPr>
          <p:nvPr>
            <p:ph idx="1"/>
          </p:nvPr>
        </p:nvSpPr>
        <p:spPr>
          <a:xfrm>
            <a:off x="1657351" y="2020422"/>
            <a:ext cx="5828110" cy="3980329"/>
          </a:xfrm>
        </p:spPr>
        <p:txBody>
          <a:bodyPr>
            <a:normAutofit fontScale="77500" lnSpcReduction="20000"/>
          </a:bodyPr>
          <a:lstStyle/>
          <a:p>
            <a:r>
              <a:rPr lang="en-US" dirty="0"/>
              <a:t>Racial and Ethnic profiling as an ineffective law enforcement practice</a:t>
            </a:r>
          </a:p>
          <a:p>
            <a:r>
              <a:rPr lang="en-US" dirty="0"/>
              <a:t>Lack of prohibition of hate speech</a:t>
            </a:r>
          </a:p>
          <a:p>
            <a:r>
              <a:rPr lang="en-US" dirty="0"/>
              <a:t>Underreporting of hate crimes by victims to the police</a:t>
            </a:r>
          </a:p>
          <a:p>
            <a:r>
              <a:rPr lang="en-US" dirty="0"/>
              <a:t>The disproportionate negative impact of environmental  pollution on racial and ethnic minorities.</a:t>
            </a:r>
          </a:p>
          <a:p>
            <a:r>
              <a:rPr lang="en-US" dirty="0"/>
              <a:t>Adverse effects effects related  to exploitation of national resources  by transnational corporations</a:t>
            </a:r>
            <a:endParaRPr lang="en-US" dirty="0"/>
          </a:p>
        </p:txBody>
      </p:sp>
    </p:spTree>
    <p:extLst>
      <p:ext uri="{BB962C8B-B14F-4D97-AF65-F5344CB8AC3E}">
        <p14:creationId xmlns:p14="http://schemas.microsoft.com/office/powerpoint/2010/main" val="896686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Concern</a:t>
            </a:r>
            <a:endParaRPr lang="en-US" dirty="0"/>
          </a:p>
        </p:txBody>
      </p:sp>
      <p:sp>
        <p:nvSpPr>
          <p:cNvPr id="3" name="Content Placeholder 2"/>
          <p:cNvSpPr>
            <a:spLocks noGrp="1"/>
          </p:cNvSpPr>
          <p:nvPr>
            <p:ph idx="1"/>
          </p:nvPr>
        </p:nvSpPr>
        <p:spPr>
          <a:xfrm>
            <a:off x="1657351" y="1780629"/>
            <a:ext cx="5828110" cy="4220122"/>
          </a:xfrm>
        </p:spPr>
        <p:txBody>
          <a:bodyPr>
            <a:normAutofit fontScale="62500" lnSpcReduction="20000"/>
          </a:bodyPr>
          <a:lstStyle/>
          <a:p>
            <a:r>
              <a:rPr lang="en-US" dirty="0" smtClean="0"/>
              <a:t>Restrictive voter identification laws particularly those of the District of Columbia who are predominantly African-American</a:t>
            </a:r>
          </a:p>
          <a:p>
            <a:r>
              <a:rPr lang="en-US" dirty="0" smtClean="0"/>
              <a:t>Criminalization of the homeless, through laws prohibiting loitering, camping, begging and lying down in public areas</a:t>
            </a:r>
          </a:p>
          <a:p>
            <a:r>
              <a:rPr lang="en-US" dirty="0" smtClean="0"/>
              <a:t>Discrimination and segregation in housing, particularly substandard conditions and services , exposure to crime and discriminatory mortgage lending practices</a:t>
            </a:r>
          </a:p>
          <a:p>
            <a:r>
              <a:rPr lang="en-US" dirty="0" smtClean="0"/>
              <a:t>Racial and minority  group children denied equal access to advanced courses, disciplined unfairly, and racial disparities in academic achievement</a:t>
            </a:r>
          </a:p>
          <a:p>
            <a:r>
              <a:rPr lang="en-US" dirty="0" smtClean="0"/>
              <a:t>Overall de facto attendance of minorities in segregated schools of unequal facilities</a:t>
            </a:r>
            <a:endParaRPr lang="en-US" dirty="0"/>
          </a:p>
        </p:txBody>
      </p:sp>
    </p:spTree>
    <p:extLst>
      <p:ext uri="{BB962C8B-B14F-4D97-AF65-F5344CB8AC3E}">
        <p14:creationId xmlns:p14="http://schemas.microsoft.com/office/powerpoint/2010/main" val="1563657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Concern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Despite a recent Supreme Court decision that life without parole  for juveniles  is unconstitutional it continues unabated</a:t>
            </a:r>
          </a:p>
          <a:p>
            <a:r>
              <a:rPr lang="en-US" dirty="0" smtClean="0"/>
              <a:t>The detaining of non-citizens at Guantanamo Bay who are at risk of being subjected to torture</a:t>
            </a:r>
          </a:p>
          <a:p>
            <a:r>
              <a:rPr lang="en-US" dirty="0" smtClean="0"/>
              <a:t>Regarding Indigenous Peoples, lack of concrete programs guaranteeing their informed consent in policy making</a:t>
            </a:r>
          </a:p>
          <a:p>
            <a:r>
              <a:rPr lang="en-US" dirty="0" smtClean="0"/>
              <a:t>Lack of attention to sacred sites of Indigenous Peoples, evidenced by resource extraction, tourism, and urbanization</a:t>
            </a:r>
          </a:p>
          <a:p>
            <a:r>
              <a:rPr lang="en-US" dirty="0" smtClean="0"/>
              <a:t>Removal of indigenous children from their families</a:t>
            </a:r>
            <a:endParaRPr lang="en-US" dirty="0"/>
          </a:p>
        </p:txBody>
      </p:sp>
    </p:spTree>
    <p:extLst>
      <p:ext uri="{BB962C8B-B14F-4D97-AF65-F5344CB8AC3E}">
        <p14:creationId xmlns:p14="http://schemas.microsoft.com/office/powerpoint/2010/main" val="1708575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0723"/>
            <a:ext cx="7772400" cy="4053749"/>
          </a:xfrm>
        </p:spPr>
        <p:txBody>
          <a:bodyPr>
            <a:normAutofit fontScale="90000"/>
          </a:bodyPr>
          <a:lstStyle/>
          <a:p>
            <a:r>
              <a:rPr lang="en-US" dirty="0" smtClean="0"/>
              <a:t>Concluding Observations on the Situation of Diverse Groups by UN Human Rights Machinery</a:t>
            </a:r>
            <a:br>
              <a:rPr lang="en-US" dirty="0" smtClean="0"/>
            </a:br>
            <a:r>
              <a:rPr lang="en-US" dirty="0" smtClean="0"/>
              <a:t> in India</a:t>
            </a:r>
            <a:br>
              <a:rPr lang="en-US" dirty="0" smtClean="0"/>
            </a:br>
            <a:r>
              <a:rPr lang="en-US" dirty="0"/>
              <a:t/>
            </a:r>
            <a:br>
              <a:rPr lang="en-US" dirty="0"/>
            </a:br>
            <a:r>
              <a:rPr lang="en-US" dirty="0" smtClean="0"/>
              <a:t/>
            </a:r>
            <a:br>
              <a:rPr lang="en-US" dirty="0" smtClean="0"/>
            </a:br>
            <a:endParaRPr lang="en-US" dirty="0"/>
          </a:p>
        </p:txBody>
      </p:sp>
      <p:sp>
        <p:nvSpPr>
          <p:cNvPr id="3" name="Subtitle 2"/>
          <p:cNvSpPr>
            <a:spLocks noGrp="1"/>
          </p:cNvSpPr>
          <p:nvPr>
            <p:ph type="subTitle" idx="1"/>
          </p:nvPr>
        </p:nvSpPr>
        <p:spPr>
          <a:xfrm>
            <a:off x="1371600" y="3044381"/>
            <a:ext cx="6400800" cy="2344337"/>
          </a:xfrm>
        </p:spPr>
        <p:txBody>
          <a:bodyPr>
            <a:normAutofit/>
          </a:bodyPr>
          <a:lstStyle/>
          <a:p>
            <a:r>
              <a:rPr lang="en-US" dirty="0" smtClean="0">
                <a:solidFill>
                  <a:schemeClr val="tx1"/>
                </a:solidFill>
              </a:rPr>
              <a:t>Dr. Joseph Wronka</a:t>
            </a:r>
          </a:p>
          <a:p>
            <a:r>
              <a:rPr lang="en-US" dirty="0" smtClean="0">
                <a:solidFill>
                  <a:schemeClr val="tx1"/>
                </a:solidFill>
              </a:rPr>
              <a:t>Professor of Social Work, Springfield College</a:t>
            </a:r>
          </a:p>
          <a:p>
            <a:r>
              <a:rPr lang="en-US" dirty="0" smtClean="0">
                <a:solidFill>
                  <a:schemeClr val="tx1"/>
                </a:solidFill>
              </a:rPr>
              <a:t>Springfield, MA USA</a:t>
            </a:r>
            <a:endParaRPr lang="en-US" dirty="0">
              <a:solidFill>
                <a:schemeClr val="tx1"/>
              </a:solidFill>
            </a:endParaRPr>
          </a:p>
        </p:txBody>
      </p:sp>
    </p:spTree>
    <p:extLst>
      <p:ext uri="{BB962C8B-B14F-4D97-AF65-F5344CB8AC3E}">
        <p14:creationId xmlns:p14="http://schemas.microsoft.com/office/powerpoint/2010/main" val="12907130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CERD Positive Aspects - 2008</a:t>
            </a:r>
            <a:endParaRPr lang="en-US" dirty="0"/>
          </a:p>
        </p:txBody>
      </p:sp>
      <p:sp>
        <p:nvSpPr>
          <p:cNvPr id="3" name="Content Placeholder 2"/>
          <p:cNvSpPr>
            <a:spLocks noGrp="1"/>
          </p:cNvSpPr>
          <p:nvPr>
            <p:ph idx="1"/>
          </p:nvPr>
        </p:nvSpPr>
        <p:spPr/>
        <p:txBody>
          <a:bodyPr>
            <a:normAutofit lnSpcReduction="10000"/>
          </a:bodyPr>
          <a:lstStyle/>
          <a:p>
            <a:r>
              <a:rPr lang="en-US" dirty="0" smtClean="0"/>
              <a:t>Comprehensive constitutional provisions to combat discrimination particularly on race and caste</a:t>
            </a:r>
          </a:p>
          <a:p>
            <a:r>
              <a:rPr lang="en-US" dirty="0" smtClean="0"/>
              <a:t>Special measures of India to advance scheduled  castes and tribes, such as reservation of seats in legislatures</a:t>
            </a:r>
          </a:p>
          <a:p>
            <a:r>
              <a:rPr lang="en-US" dirty="0" smtClean="0"/>
              <a:t>The hosting of India to an important number of refugees, Tibetan, Sri Lankan, chakma, Afghan and Myanmar</a:t>
            </a:r>
            <a:endParaRPr lang="en-US" dirty="0"/>
          </a:p>
        </p:txBody>
      </p:sp>
    </p:spTree>
    <p:extLst>
      <p:ext uri="{BB962C8B-B14F-4D97-AF65-F5344CB8AC3E}">
        <p14:creationId xmlns:p14="http://schemas.microsoft.com/office/powerpoint/2010/main" val="1145127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CERD - Concerns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Discrimination based on descent, includes caste discrimination, which nullifies their human rights</a:t>
            </a:r>
          </a:p>
          <a:p>
            <a:r>
              <a:rPr lang="en-US" i="1" dirty="0" smtClean="0"/>
              <a:t>There needs to be more”disaggregated”data by caste, tribe, gender, rural and urban in the next report with statement of budget allocation</a:t>
            </a:r>
          </a:p>
          <a:p>
            <a:r>
              <a:rPr lang="en-US" b="1" dirty="0" smtClean="0"/>
              <a:t>The alarming number of allegations of sexual violence against Dalit women, predominantly by men from dominant castes.</a:t>
            </a:r>
          </a:p>
          <a:p>
            <a:r>
              <a:rPr lang="en-US" i="1" dirty="0" smtClean="0"/>
              <a:t>State must effectively prosecute and punish perpetrators and take preventative measures like police training and public education</a:t>
            </a:r>
          </a:p>
          <a:p>
            <a:pPr marL="0" indent="0">
              <a:buNone/>
            </a:pPr>
            <a:endParaRPr lang="en-US" dirty="0"/>
          </a:p>
        </p:txBody>
      </p:sp>
    </p:spTree>
    <p:extLst>
      <p:ext uri="{BB962C8B-B14F-4D97-AF65-F5344CB8AC3E}">
        <p14:creationId xmlns:p14="http://schemas.microsoft.com/office/powerpoint/2010/main" val="3496386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CERD - Concerns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Despite the formal abolition of Untouchability (Article 17) de facto segregation of </a:t>
            </a:r>
            <a:r>
              <a:rPr lang="en-US" b="1" dirty="0"/>
              <a:t>D</a:t>
            </a:r>
            <a:r>
              <a:rPr lang="en-US" b="1" dirty="0" smtClean="0"/>
              <a:t>alits persists</a:t>
            </a:r>
          </a:p>
          <a:p>
            <a:r>
              <a:rPr lang="en-US" i="1" dirty="0" smtClean="0"/>
              <a:t>State must take measures against desegregation in public schools and residences and ensure access to places of worship, hospitals, and water sources</a:t>
            </a:r>
          </a:p>
          <a:p>
            <a:r>
              <a:rPr lang="en-US" b="1" dirty="0" smtClean="0"/>
              <a:t>Caste bias and racial and ethnic prejudice is still deeply entrenched in Indian society</a:t>
            </a:r>
          </a:p>
          <a:p>
            <a:r>
              <a:rPr lang="en-US" i="1" dirty="0" smtClean="0"/>
              <a:t>Incorporate educational objectives of inter-caste tolerance with respect for other ethnicities, castes and tribes with a view to achieving true social cohesion among all ethnic groups, castes and tribes</a:t>
            </a:r>
            <a:endParaRPr lang="en-US" i="1" dirty="0"/>
          </a:p>
        </p:txBody>
      </p:sp>
    </p:spTree>
    <p:extLst>
      <p:ext uri="{BB962C8B-B14F-4D97-AF65-F5344CB8AC3E}">
        <p14:creationId xmlns:p14="http://schemas.microsoft.com/office/powerpoint/2010/main" val="2473872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CRC </a:t>
            </a:r>
            <a:r>
              <a:rPr lang="mr-IN" dirty="0" smtClean="0"/>
              <a:t>–</a:t>
            </a:r>
            <a:r>
              <a:rPr lang="en-US" dirty="0" smtClean="0"/>
              <a:t>Positive Aspects - 2014</a:t>
            </a:r>
            <a:endParaRPr lang="en-US" dirty="0"/>
          </a:p>
        </p:txBody>
      </p:sp>
      <p:sp>
        <p:nvSpPr>
          <p:cNvPr id="3" name="Content Placeholder 2"/>
          <p:cNvSpPr>
            <a:spLocks noGrp="1"/>
          </p:cNvSpPr>
          <p:nvPr>
            <p:ph idx="1"/>
          </p:nvPr>
        </p:nvSpPr>
        <p:spPr/>
        <p:txBody>
          <a:bodyPr/>
          <a:lstStyle/>
          <a:p>
            <a:r>
              <a:rPr lang="en-US" dirty="0" smtClean="0"/>
              <a:t>The National Food Security Act (2013)</a:t>
            </a:r>
          </a:p>
          <a:p>
            <a:r>
              <a:rPr lang="en-US" dirty="0" smtClean="0"/>
              <a:t>The Protection of Children from Sexual Offenses (2012)</a:t>
            </a:r>
          </a:p>
          <a:p>
            <a:r>
              <a:rPr lang="en-US" dirty="0" smtClean="0"/>
              <a:t>The Right of Children to Free and Compulsory Education (2009)</a:t>
            </a:r>
          </a:p>
          <a:p>
            <a:r>
              <a:rPr lang="en-US" dirty="0" smtClean="0"/>
              <a:t>Ratification of the Rights of Persons with Disabilities (2007)</a:t>
            </a:r>
            <a:endParaRPr lang="en-US" dirty="0"/>
          </a:p>
        </p:txBody>
      </p:sp>
    </p:spTree>
    <p:extLst>
      <p:ext uri="{BB962C8B-B14F-4D97-AF65-F5344CB8AC3E}">
        <p14:creationId xmlns:p14="http://schemas.microsoft.com/office/powerpoint/2010/main" val="2641264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CRC - Concerns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Budget allocations do not take into account children’s protection and have extensive high levels of corruption and lack of effective monitoring</a:t>
            </a:r>
          </a:p>
          <a:p>
            <a:r>
              <a:rPr lang="en-US" i="1" dirty="0" smtClean="0"/>
              <a:t>Need for more transparency of budgets and children’s perspectives</a:t>
            </a:r>
          </a:p>
          <a:p>
            <a:r>
              <a:rPr lang="en-US" b="1" dirty="0" smtClean="0"/>
              <a:t>A scarcity of data on children between 15-18</a:t>
            </a:r>
          </a:p>
          <a:p>
            <a:r>
              <a:rPr lang="en-US" i="1" dirty="0" smtClean="0"/>
              <a:t>More data that needs to be disaggregated on the bases of age, sex, geographic location, ethnic, national and socioeconomic background to facilitate analyses of those in situations of vulnerability</a:t>
            </a:r>
            <a:endParaRPr lang="en-US" i="1" dirty="0"/>
          </a:p>
        </p:txBody>
      </p:sp>
    </p:spTree>
    <p:extLst>
      <p:ext uri="{BB962C8B-B14F-4D97-AF65-F5344CB8AC3E}">
        <p14:creationId xmlns:p14="http://schemas.microsoft.com/office/powerpoint/2010/main" val="498842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Indigenous People: An Approach from an Advanced Generalist Perspective </a:t>
            </a:r>
            <a:r>
              <a:rPr lang="mr-IN" sz="3200" dirty="0" smtClean="0"/>
              <a:t>–</a:t>
            </a:r>
            <a:r>
              <a:rPr lang="en-US" sz="3200" dirty="0" smtClean="0"/>
              <a:t> A Look at Alcoholism</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9174561"/>
              </p:ext>
            </p:extLst>
          </p:nvPr>
        </p:nvGraphicFramePr>
        <p:xfrm>
          <a:off x="457200" y="1600200"/>
          <a:ext cx="8229600" cy="62280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Micro</a:t>
                      </a:r>
                      <a:endParaRPr lang="en-US" dirty="0"/>
                    </a:p>
                  </a:txBody>
                  <a:tcPr/>
                </a:tc>
                <a:tc>
                  <a:txBody>
                    <a:bodyPr/>
                    <a:lstStyle/>
                    <a:p>
                      <a:r>
                        <a:rPr lang="en-US" dirty="0" smtClean="0"/>
                        <a:t>A</a:t>
                      </a:r>
                      <a:r>
                        <a:rPr lang="en-US" baseline="0" dirty="0" smtClean="0"/>
                        <a:t> clinical approach with others when the symptomology is fully apparent</a:t>
                      </a:r>
                      <a:endParaRPr lang="en-US" dirty="0"/>
                    </a:p>
                  </a:txBody>
                  <a:tcPr/>
                </a:tc>
                <a:tc>
                  <a:txBody>
                    <a:bodyPr/>
                    <a:lstStyle/>
                    <a:p>
                      <a:r>
                        <a:rPr lang="en-US" dirty="0" smtClean="0"/>
                        <a:t>Being attentive to idiosyncratic intoxication; group work; references to culture to abide by statements by the elders in the media</a:t>
                      </a:r>
                      <a:endParaRPr lang="en-US" dirty="0"/>
                    </a:p>
                  </a:txBody>
                  <a:tcPr/>
                </a:tc>
              </a:tr>
              <a:tr h="370840">
                <a:tc>
                  <a:txBody>
                    <a:bodyPr/>
                    <a:lstStyle/>
                    <a:p>
                      <a:r>
                        <a:rPr lang="en-US" dirty="0" smtClean="0"/>
                        <a:t>Meta-Micro</a:t>
                      </a:r>
                      <a:endParaRPr lang="en-US" dirty="0"/>
                    </a:p>
                  </a:txBody>
                  <a:tcPr/>
                </a:tc>
                <a:tc>
                  <a:txBody>
                    <a:bodyPr/>
                    <a:lstStyle/>
                    <a:p>
                      <a:r>
                        <a:rPr lang="en-US" dirty="0" smtClean="0"/>
                        <a:t>Generally a</a:t>
                      </a:r>
                      <a:r>
                        <a:rPr lang="en-US" baseline="0" dirty="0" smtClean="0"/>
                        <a:t> peer oriented approach that does not rely  on professional intervention</a:t>
                      </a:r>
                      <a:endParaRPr lang="en-US" dirty="0"/>
                    </a:p>
                  </a:txBody>
                  <a:tcPr/>
                </a:tc>
                <a:tc>
                  <a:txBody>
                    <a:bodyPr/>
                    <a:lstStyle/>
                    <a:p>
                      <a:r>
                        <a:rPr lang="en-US" dirty="0" smtClean="0"/>
                        <a:t>The Native-American Church;</a:t>
                      </a:r>
                      <a:r>
                        <a:rPr lang="en-US" baseline="0" dirty="0" smtClean="0"/>
                        <a:t> AA as appropriate</a:t>
                      </a:r>
                      <a:endParaRPr lang="en-US" dirty="0"/>
                    </a:p>
                  </a:txBody>
                  <a:tcPr/>
                </a:tc>
              </a:tr>
              <a:tr h="370840">
                <a:tc>
                  <a:txBody>
                    <a:bodyPr/>
                    <a:lstStyle/>
                    <a:p>
                      <a:r>
                        <a:rPr lang="en-US" dirty="0" smtClean="0"/>
                        <a:t>Quantitative</a:t>
                      </a:r>
                      <a:r>
                        <a:rPr lang="en-US" baseline="0" dirty="0" smtClean="0"/>
                        <a:t> and Qualitative approaches to best and even worst practices</a:t>
                      </a:r>
                      <a:endParaRPr lang="en-US" dirty="0"/>
                    </a:p>
                  </a:txBody>
                  <a:tcPr/>
                </a:tc>
                <a:tc>
                  <a:txBody>
                    <a:bodyPr/>
                    <a:lstStyle/>
                    <a:p>
                      <a:r>
                        <a:rPr lang="en-US" dirty="0" smtClean="0"/>
                        <a:t>Generally</a:t>
                      </a:r>
                      <a:r>
                        <a:rPr lang="en-US" baseline="0" dirty="0" smtClean="0"/>
                        <a:t> anything that can be put in numbers showing “amounts” (Quantitative) and voices, thematic constituents from the everyday life (lebenswelt)</a:t>
                      </a:r>
                      <a:endParaRPr lang="en-US" dirty="0"/>
                    </a:p>
                  </a:txBody>
                  <a:tcPr/>
                </a:tc>
                <a:tc>
                  <a:txBody>
                    <a:bodyPr/>
                    <a:lstStyle/>
                    <a:p>
                      <a:r>
                        <a:rPr lang="en-US" dirty="0" smtClean="0"/>
                        <a:t>Doing a content analysis of the media, seeing how Indigenous People are portrayed which are generally pejorative; asking others what worked and didn’t, such as culturally appropriate long term</a:t>
                      </a:r>
                      <a:r>
                        <a:rPr lang="en-US" baseline="0" dirty="0" smtClean="0"/>
                        <a:t> treatment vs. talk therapy</a:t>
                      </a:r>
                      <a:endParaRPr lang="en-US" dirty="0"/>
                    </a:p>
                  </a:txBody>
                  <a:tcPr/>
                </a:tc>
              </a:tr>
              <a:tr h="370840">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584376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CRC - Concerns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Lack of training to those working with children particularly in regard to their rights</a:t>
            </a:r>
          </a:p>
          <a:p>
            <a:r>
              <a:rPr lang="en-US" i="1" dirty="0" smtClean="0"/>
              <a:t>Needs to be awareness raising campaigns, specific manuals, capacity building workshops and incorporation of children’s rights in school curriculum, for law enforcement, judges, lawyers, social workers</a:t>
            </a:r>
          </a:p>
          <a:p>
            <a:r>
              <a:rPr lang="en-US" b="1" dirty="0" smtClean="0"/>
              <a:t>The loss of ancestral lands to children and their families due to manufacturing operations</a:t>
            </a:r>
          </a:p>
          <a:p>
            <a:r>
              <a:rPr lang="en-US" i="1" dirty="0" smtClean="0"/>
              <a:t>Businesses need to be consistent with State’s regulatory frameworks that do not jeopardize environmental and other internationally accepted standards</a:t>
            </a:r>
          </a:p>
          <a:p>
            <a:endParaRPr lang="en-US" b="1" dirty="0"/>
          </a:p>
        </p:txBody>
      </p:sp>
    </p:spTree>
    <p:extLst>
      <p:ext uri="{BB962C8B-B14F-4D97-AF65-F5344CB8AC3E}">
        <p14:creationId xmlns:p14="http://schemas.microsoft.com/office/powerpoint/2010/main" val="2507092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CRC - Concerns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Pervasive discrimination against girls and women and persistent patriarchal attitudes with preference for boys, sex selective abortion, female infanticide and widespread abandonment of girls</a:t>
            </a:r>
          </a:p>
          <a:p>
            <a:r>
              <a:rPr lang="en-US" i="1" dirty="0" smtClean="0"/>
              <a:t>Raising awareness of unjust cultural norms and implement its 12</a:t>
            </a:r>
            <a:r>
              <a:rPr lang="en-US" i="1" baseline="30000" dirty="0" smtClean="0"/>
              <a:t>th</a:t>
            </a:r>
            <a:r>
              <a:rPr lang="en-US" i="1" dirty="0" smtClean="0"/>
              <a:t> National Five-Year Plan of a ratio of 950 girls to 1000 boys</a:t>
            </a:r>
          </a:p>
          <a:p>
            <a:r>
              <a:rPr lang="en-US" b="1" dirty="0" smtClean="0"/>
              <a:t>Corporal punishment is widely used</a:t>
            </a:r>
          </a:p>
          <a:p>
            <a:r>
              <a:rPr lang="en-US" i="1" dirty="0" smtClean="0"/>
              <a:t>Promote non-violent and participatory forms of child rearing and ensure the implementation of legal proceedings against those harming children</a:t>
            </a:r>
            <a:endParaRPr lang="en-US" i="1" dirty="0"/>
          </a:p>
        </p:txBody>
      </p:sp>
    </p:spTree>
    <p:extLst>
      <p:ext uri="{BB962C8B-B14F-4D97-AF65-F5344CB8AC3E}">
        <p14:creationId xmlns:p14="http://schemas.microsoft.com/office/powerpoint/2010/main" val="3936223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CRC - Concerns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Persistence of disparities in health care particularly between rural and urban areas; 53% of women between 15 to 49 have anemia; stunting and wasting; insufficient access to potable water, good sanitation, open defecation leading to 88% of diarrhea deaths of children under age 5</a:t>
            </a:r>
          </a:p>
          <a:p>
            <a:r>
              <a:rPr lang="en-US" i="1" dirty="0" smtClean="0"/>
              <a:t>Ensure appropriate resources allocated to the health sector particularly maternal and child health care and programs to respond to high rates of respiratory infections, malnutrition, and diarrhea.</a:t>
            </a:r>
          </a:p>
          <a:p>
            <a:r>
              <a:rPr lang="en-US" b="1" dirty="0" smtClean="0"/>
              <a:t>Large number of children in street situations seen as criminals</a:t>
            </a:r>
          </a:p>
          <a:p>
            <a:r>
              <a:rPr lang="en-US" b="1" i="1" dirty="0"/>
              <a:t> </a:t>
            </a:r>
            <a:r>
              <a:rPr lang="en-US" i="1" dirty="0" smtClean="0"/>
              <a:t>Need for consciousness raising and training to view children as victims</a:t>
            </a:r>
            <a:endParaRPr lang="en-US" b="1" i="1" dirty="0"/>
          </a:p>
        </p:txBody>
      </p:sp>
    </p:spTree>
    <p:extLst>
      <p:ext uri="{BB962C8B-B14F-4D97-AF65-F5344CB8AC3E}">
        <p14:creationId xmlns:p14="http://schemas.microsoft.com/office/powerpoint/2010/main" val="2114850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CEDAW </a:t>
            </a:r>
            <a:r>
              <a:rPr lang="mr-IN" dirty="0" smtClean="0"/>
              <a:t>–</a:t>
            </a:r>
            <a:r>
              <a:rPr lang="en-US" dirty="0" smtClean="0"/>
              <a:t>Positive Aspects - 2014</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Enactment of the Sexual Harassment(Prevention, Prohibition, and Redress) of Women at Workplace (2013)</a:t>
            </a:r>
          </a:p>
          <a:p>
            <a:r>
              <a:rPr lang="en-US" dirty="0" smtClean="0"/>
              <a:t>Enactment of the Prohibition of Manual Scavengers and Their Rehabilitation Act (2013)</a:t>
            </a:r>
          </a:p>
          <a:p>
            <a:r>
              <a:rPr lang="en-US" dirty="0" smtClean="0"/>
              <a:t>Enactment of Protection of Children from Sexual Exploitation (2012)</a:t>
            </a:r>
          </a:p>
          <a:p>
            <a:r>
              <a:rPr lang="en-US" dirty="0" smtClean="0"/>
              <a:t>Enactment of financial banking services for women to enhance their economic empowerment</a:t>
            </a:r>
            <a:endParaRPr lang="en-US" dirty="0"/>
          </a:p>
        </p:txBody>
      </p:sp>
    </p:spTree>
    <p:extLst>
      <p:ext uri="{BB962C8B-B14F-4D97-AF65-F5344CB8AC3E}">
        <p14:creationId xmlns:p14="http://schemas.microsoft.com/office/powerpoint/2010/main" val="3388034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CEDAW - Concerns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 increase of rape of women of 902% from 1971 to 2012 and continuing impunity; Criminalization of same sex relationships; increasing number of acid attacks and underreporting</a:t>
            </a:r>
          </a:p>
          <a:p>
            <a:r>
              <a:rPr lang="en-US" i="1" dirty="0" smtClean="0"/>
              <a:t>Enactment of laws defining gang rape as meriting a more severe punishment; having one stop crises centers for women and girls victims of violence with free and immediate access  to medical attention, psychological counseling, legal aid and other support services</a:t>
            </a:r>
            <a:endParaRPr lang="en-US" i="1" dirty="0"/>
          </a:p>
        </p:txBody>
      </p:sp>
    </p:spTree>
    <p:extLst>
      <p:ext uri="{BB962C8B-B14F-4D97-AF65-F5344CB8AC3E}">
        <p14:creationId xmlns:p14="http://schemas.microsoft.com/office/powerpoint/2010/main" val="353450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CEDAW - Concerns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Persistence of harmful practices such as child marriages, the dowry system, honor killings, sex-selective abortions, sati, devadsi, accusing women of witchcraft</a:t>
            </a:r>
          </a:p>
          <a:p>
            <a:r>
              <a:rPr lang="en-US" i="1" dirty="0" smtClean="0"/>
              <a:t>Education and awareness raising in collaboration with civil society, the media to enhance positive, non-stereotypical and non-discriminatory portrayal of women.</a:t>
            </a:r>
          </a:p>
          <a:p>
            <a:r>
              <a:rPr lang="en-US" b="1" dirty="0" smtClean="0"/>
              <a:t>Disparity in wages, women earning 50 to 75% of wages earned by men and owning 9% of the land and 1% of 26 sitting judges are women</a:t>
            </a:r>
          </a:p>
          <a:p>
            <a:r>
              <a:rPr lang="en-US" i="1" dirty="0" smtClean="0"/>
              <a:t>Adopt special measures to narrow the wage gap immediately and create an enabling environment for women to pursue education unimpeded and engage in democratic processes.</a:t>
            </a:r>
            <a:endParaRPr lang="en-US" i="1" dirty="0"/>
          </a:p>
        </p:txBody>
      </p:sp>
    </p:spTree>
    <p:extLst>
      <p:ext uri="{BB962C8B-B14F-4D97-AF65-F5344CB8AC3E}">
        <p14:creationId xmlns:p14="http://schemas.microsoft.com/office/powerpoint/2010/main" val="2171167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oter Placeholder 21"/>
          <p:cNvSpPr>
            <a:spLocks noGrp="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dirty="0"/>
              <a:t>Human Rights and Social Justice</a:t>
            </a:r>
          </a:p>
        </p:txBody>
      </p:sp>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599"/>
            <a:ext cx="9022860" cy="6248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Rectangle 5"/>
          <p:cNvSpPr>
            <a:spLocks/>
          </p:cNvSpPr>
          <p:nvPr/>
        </p:nvSpPr>
        <p:spPr bwMode="auto">
          <a:xfrm>
            <a:off x="0" y="-90927"/>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defTabSz="914400" eaLnBrk="1" hangingPunct="1"/>
            <a:r>
              <a:rPr lang="en-US" sz="2400" b="1" dirty="0" smtClean="0">
                <a:solidFill>
                  <a:schemeClr val="tx2"/>
                </a:solidFill>
                <a:latin typeface="Lucida Sans Unicode" charset="0"/>
              </a:rPr>
              <a:t>The Advanced Generalist Practice Paradigm (p. 138)  </a:t>
            </a:r>
            <a:endParaRPr lang="en-US" sz="2400" b="1" dirty="0">
              <a:solidFill>
                <a:schemeClr val="tx2"/>
              </a:solidFill>
              <a:latin typeface="Lucida Sans Unicode" charset="0"/>
            </a:endParaRPr>
          </a:p>
        </p:txBody>
      </p:sp>
    </p:spTree>
    <p:extLst>
      <p:ext uri="{BB962C8B-B14F-4D97-AF65-F5344CB8AC3E}">
        <p14:creationId xmlns:p14="http://schemas.microsoft.com/office/powerpoint/2010/main" val="913199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17638"/>
            <a:ext cx="8229600" cy="4708525"/>
          </a:xfrm>
        </p:spPr>
        <p:txBody>
          <a:bodyPr>
            <a:normAutofit/>
          </a:bodyPr>
          <a:lstStyle/>
          <a:p>
            <a:r>
              <a:rPr lang="en-US" sz="8000" b="1" dirty="0" smtClean="0"/>
              <a:t>ONLY CHOSEN </a:t>
            </a:r>
            <a:r>
              <a:rPr lang="en-US" sz="8000" b="1" smtClean="0"/>
              <a:t>VALUES ENDURE!</a:t>
            </a:r>
            <a:endParaRPr lang="en-US" sz="8000" b="1" dirty="0"/>
          </a:p>
        </p:txBody>
      </p:sp>
    </p:spTree>
    <p:extLst>
      <p:ext uri="{BB962C8B-B14F-4D97-AF65-F5344CB8AC3E}">
        <p14:creationId xmlns:p14="http://schemas.microsoft.com/office/powerpoint/2010/main" val="1587158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sz="2800" dirty="0" smtClean="0"/>
              <a:t>Examples </a:t>
            </a:r>
            <a:r>
              <a:rPr lang="en-US" sz="2800" dirty="0"/>
              <a:t>of Levels of Intervention </a:t>
            </a:r>
            <a:r>
              <a:rPr lang="en-US" sz="2800" dirty="0" smtClean="0"/>
              <a:t>(p. 137)</a:t>
            </a:r>
            <a:endParaRPr lang="en-US" sz="2800" dirty="0"/>
          </a:p>
        </p:txBody>
      </p:sp>
      <p:sp>
        <p:nvSpPr>
          <p:cNvPr id="72706" name="Footer Placeholder 3"/>
          <p:cNvSpPr>
            <a:spLocks noGrp="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dirty="0"/>
              <a:t>Human Rights and Social Justice              </a:t>
            </a:r>
          </a:p>
        </p:txBody>
      </p:sp>
      <p:pic>
        <p:nvPicPr>
          <p:cNvPr id="7270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rot="10800000">
            <a:off x="107950" y="1143000"/>
            <a:ext cx="8821738" cy="5265738"/>
          </a:xfrm>
        </p:spPr>
      </p:pic>
    </p:spTree>
    <p:extLst>
      <p:ext uri="{BB962C8B-B14F-4D97-AF65-F5344CB8AC3E}">
        <p14:creationId xmlns:p14="http://schemas.microsoft.com/office/powerpoint/2010/main" val="95194807"/>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smtClean="0"/>
              <a:t>Examples of Levels of Intervention</a:t>
            </a:r>
            <a:endParaRPr lang="en-US" dirty="0"/>
          </a:p>
        </p:txBody>
      </p:sp>
      <p:sp>
        <p:nvSpPr>
          <p:cNvPr id="72706" name="Footer Placeholder 3"/>
          <p:cNvSpPr>
            <a:spLocks noGrp="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a:t>Human Rights and Social Justice              </a:t>
            </a:r>
          </a:p>
        </p:txBody>
      </p:sp>
      <p:pic>
        <p:nvPicPr>
          <p:cNvPr id="7270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rot="10800000">
            <a:off x="107950" y="1143000"/>
            <a:ext cx="8821738" cy="5265738"/>
          </a:xfrm>
        </p:spPr>
      </p:pic>
      <p:pic>
        <p:nvPicPr>
          <p:cNvPr id="5" name="Picture 4"/>
          <p:cNvPicPr>
            <a:picLocks noChangeAspect="1"/>
          </p:cNvPicPr>
          <p:nvPr/>
        </p:nvPicPr>
        <p:blipFill>
          <a:blip r:embed="rId4"/>
          <a:stretch>
            <a:fillRect/>
          </a:stretch>
        </p:blipFill>
        <p:spPr>
          <a:xfrm>
            <a:off x="0" y="1"/>
            <a:ext cx="9143999" cy="6858000"/>
          </a:xfrm>
          <a:prstGeom prst="rect">
            <a:avLst/>
          </a:prstGeom>
        </p:spPr>
      </p:pic>
    </p:spTree>
    <p:extLst>
      <p:ext uri="{BB962C8B-B14F-4D97-AF65-F5344CB8AC3E}">
        <p14:creationId xmlns:p14="http://schemas.microsoft.com/office/powerpoint/2010/main" val="85583506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4294967295"/>
          </p:nvPr>
        </p:nvSpPr>
        <p:spPr>
          <a:xfrm>
            <a:off x="271463" y="1985963"/>
            <a:ext cx="8540750" cy="4422775"/>
          </a:xfrm>
        </p:spPr>
        <p:txBody>
          <a:bodyPr/>
          <a:lstStyle/>
          <a:p>
            <a:pPr eaLnBrk="1" hangingPunct="1">
              <a:lnSpc>
                <a:spcPct val="80000"/>
              </a:lnSpc>
            </a:pPr>
            <a:r>
              <a:rPr lang="en-US" altLang="en-US" sz="3000" dirty="0" smtClean="0"/>
              <a:t>The helping and health professions have endorsed human rights in their ethics codes, mission statements, etc.</a:t>
            </a:r>
          </a:p>
          <a:p>
            <a:pPr eaLnBrk="1" hangingPunct="1">
              <a:lnSpc>
                <a:spcPct val="80000"/>
              </a:lnSpc>
            </a:pPr>
            <a:r>
              <a:rPr lang="en-US" altLang="en-US" sz="3000" dirty="0" smtClean="0"/>
              <a:t>The International Federation of Social Work </a:t>
            </a:r>
          </a:p>
          <a:p>
            <a:pPr eaLnBrk="1" hangingPunct="1">
              <a:lnSpc>
                <a:spcPct val="80000"/>
              </a:lnSpc>
            </a:pPr>
            <a:r>
              <a:rPr lang="en-US" altLang="en-US" sz="3000" dirty="0" smtClean="0"/>
              <a:t>The American Psychological Association </a:t>
            </a:r>
          </a:p>
          <a:p>
            <a:pPr eaLnBrk="1" hangingPunct="1">
              <a:lnSpc>
                <a:spcPct val="80000"/>
              </a:lnSpc>
            </a:pPr>
            <a:r>
              <a:rPr lang="en-US" altLang="en-US" sz="3000" dirty="0" smtClean="0"/>
              <a:t>The American Medical Association </a:t>
            </a:r>
          </a:p>
          <a:p>
            <a:pPr eaLnBrk="1" hangingPunct="1">
              <a:lnSpc>
                <a:spcPct val="80000"/>
              </a:lnSpc>
            </a:pPr>
            <a:r>
              <a:rPr lang="en-US" altLang="en-US" sz="3000" dirty="0" smtClean="0"/>
              <a:t>The American Nurses Association </a:t>
            </a:r>
          </a:p>
          <a:p>
            <a:pPr eaLnBrk="1" hangingPunct="1">
              <a:lnSpc>
                <a:spcPct val="80000"/>
              </a:lnSpc>
            </a:pPr>
            <a:r>
              <a:rPr lang="en-US" altLang="en-US" sz="3000" dirty="0" smtClean="0"/>
              <a:t>The American Public Health Association</a:t>
            </a:r>
          </a:p>
        </p:txBody>
      </p:sp>
      <p:sp>
        <p:nvSpPr>
          <p:cNvPr id="19459" name="Title 1"/>
          <p:cNvSpPr>
            <a:spLocks/>
          </p:cNvSpPr>
          <p:nvPr/>
        </p:nvSpPr>
        <p:spPr bwMode="auto">
          <a:xfrm>
            <a:off x="301625" y="533400"/>
            <a:ext cx="8510588"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defTabSz="914400" eaLnBrk="1" hangingPunct="1"/>
            <a:r>
              <a:rPr lang="en-US" altLang="en-US" sz="3200" b="1" dirty="0">
                <a:solidFill>
                  <a:schemeClr val="tx2"/>
                </a:solidFill>
                <a:latin typeface="Lucida Sans Unicode" pitchFamily="34" charset="0"/>
              </a:rPr>
              <a:t>Select Statements on Human Rights From Select Helping and Health Professions</a:t>
            </a:r>
          </a:p>
        </p:txBody>
      </p:sp>
      <p:sp>
        <p:nvSpPr>
          <p:cNvPr id="2" name="Slide Number Placeholder 1"/>
          <p:cNvSpPr>
            <a:spLocks noGrp="1"/>
          </p:cNvSpPr>
          <p:nvPr>
            <p:ph type="sldNum" sz="quarter" idx="4294967295"/>
          </p:nvPr>
        </p:nvSpPr>
        <p:spPr>
          <a:xfrm>
            <a:off x="8777288" y="6472280"/>
            <a:ext cx="366712" cy="365125"/>
          </a:xfrm>
          <a:prstGeom prst="rect">
            <a:avLst/>
          </a:prstGeom>
        </p:spPr>
        <p:txBody>
          <a:bodyPr/>
          <a:lstStyle/>
          <a:p>
            <a:fld id="{BCA47EC6-BBB0-4D47-9FB7-3A4A57663D04}" type="slidenum">
              <a:rPr lang="en-US" altLang="en-US" smtClean="0"/>
              <a:pPr/>
              <a:t>5</a:t>
            </a:fld>
            <a:endParaRPr lang="en-US" altLang="en-US" dirty="0"/>
          </a:p>
        </p:txBody>
      </p:sp>
      <p:sp>
        <p:nvSpPr>
          <p:cNvPr id="6" name="Footer Placeholder 1"/>
          <p:cNvSpPr>
            <a:spLocks noGrp="1"/>
          </p:cNvSpPr>
          <p:nvPr>
            <p:ph type="ftr" sz="quarter" idx="4294967295"/>
          </p:nvPr>
        </p:nvSpPr>
        <p:spPr>
          <a:xfrm>
            <a:off x="457201" y="6477000"/>
            <a:ext cx="8305800" cy="296863"/>
          </a:xfrm>
          <a:prstGeom prst="rect">
            <a:avLst/>
          </a:prstGeom>
        </p:spPr>
        <p:txBody>
          <a:bodyPr/>
          <a:lstStyle/>
          <a:p>
            <a:pPr>
              <a:defRPr/>
            </a:pPr>
            <a:r>
              <a:rPr lang="en-US" dirty="0" smtClean="0"/>
              <a:t>Wronka. Human Rights and Social Justice. © SAGE Publications, 2017.</a:t>
            </a:r>
            <a:endParaRPr lang="en-US" dirty="0"/>
          </a:p>
        </p:txBody>
      </p:sp>
    </p:spTree>
    <p:extLst>
      <p:ext uri="{BB962C8B-B14F-4D97-AF65-F5344CB8AC3E}">
        <p14:creationId xmlns:p14="http://schemas.microsoft.com/office/powerpoint/2010/main" val="1158665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01932" y="273946"/>
            <a:ext cx="5392538" cy="369332"/>
          </a:xfrm>
          <a:prstGeom prst="rect">
            <a:avLst/>
          </a:prstGeom>
          <a:noFill/>
        </p:spPr>
        <p:txBody>
          <a:bodyPr wrap="square" rtlCol="0">
            <a:spAutoFit/>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HUMAN RIGHTS TRIPTYCH</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aphicFrame>
        <p:nvGraphicFramePr>
          <p:cNvPr id="10" name="Table 9"/>
          <p:cNvGraphicFramePr>
            <a:graphicFrameLocks noGrp="1"/>
          </p:cNvGraphicFramePr>
          <p:nvPr>
            <p:extLst/>
          </p:nvPr>
        </p:nvGraphicFramePr>
        <p:xfrm>
          <a:off x="-902526" y="643278"/>
          <a:ext cx="10153403" cy="6359666"/>
        </p:xfrm>
        <a:graphic>
          <a:graphicData uri="http://schemas.openxmlformats.org/drawingml/2006/table">
            <a:tbl>
              <a:tblPr firstRow="1" bandRow="1">
                <a:tableStyleId>{5C22544A-7EE6-4342-B048-85BDC9FD1C3A}</a:tableStyleId>
              </a:tblPr>
              <a:tblGrid>
                <a:gridCol w="2494629"/>
                <a:gridCol w="4883046"/>
                <a:gridCol w="2775728"/>
              </a:tblGrid>
              <a:tr h="1554574">
                <a:tc>
                  <a:txBody>
                    <a:bodyPr/>
                    <a:lstStyle/>
                    <a:p>
                      <a:r>
                        <a:rPr lang="en-US" dirty="0" smtClean="0"/>
                        <a:t>IMPLEMENTATION MEASURES</a:t>
                      </a:r>
                      <a:endParaRPr lang="en-US" dirty="0"/>
                    </a:p>
                  </a:txBody>
                  <a:tcPr/>
                </a:tc>
                <a:tc>
                  <a:txBody>
                    <a:bodyPr/>
                    <a:lstStyle/>
                    <a:p>
                      <a:r>
                        <a:rPr lang="en-US" dirty="0" smtClean="0"/>
                        <a:t>THE</a:t>
                      </a:r>
                      <a:r>
                        <a:rPr lang="en-US" baseline="0" dirty="0" smtClean="0"/>
                        <a:t> UNIVERSAL DECLARATION OF HUMAN RIGHTS</a:t>
                      </a:r>
                      <a:endParaRPr lang="en-US" dirty="0"/>
                    </a:p>
                  </a:txBody>
                  <a:tcPr/>
                </a:tc>
                <a:tc>
                  <a:txBody>
                    <a:bodyPr/>
                    <a:lstStyle/>
                    <a:p>
                      <a:r>
                        <a:rPr lang="en-US" dirty="0" smtClean="0"/>
                        <a:t>CONVENTIONS, DECLARATIONS, GUIDING PRINCIPLES</a:t>
                      </a:r>
                      <a:endParaRPr lang="en-US" dirty="0"/>
                    </a:p>
                  </a:txBody>
                  <a:tcPr/>
                </a:tc>
              </a:tr>
              <a:tr h="566314">
                <a:tc>
                  <a:txBody>
                    <a:bodyPr/>
                    <a:lstStyle/>
                    <a:p>
                      <a:r>
                        <a:rPr lang="en-US" dirty="0" smtClean="0"/>
                        <a:t>Reports</a:t>
                      </a:r>
                      <a:r>
                        <a:rPr lang="en-US" baseline="0" dirty="0" smtClean="0"/>
                        <a:t> to Conventions’ Monitoring Committees*</a:t>
                      </a:r>
                      <a:endParaRPr lang="en-US" dirty="0"/>
                    </a:p>
                  </a:txBody>
                  <a:tcPr/>
                </a:tc>
                <a:tc>
                  <a:txBody>
                    <a:bodyPr/>
                    <a:lstStyle/>
                    <a:p>
                      <a:r>
                        <a:rPr lang="en-US" dirty="0" smtClean="0"/>
                        <a:t>Five</a:t>
                      </a:r>
                      <a:r>
                        <a:rPr lang="en-US" baseline="0" dirty="0" smtClean="0"/>
                        <a:t> Crucial Notions:</a:t>
                      </a:r>
                    </a:p>
                  </a:txBody>
                  <a:tcPr/>
                </a:tc>
                <a:tc>
                  <a:txBody>
                    <a:bodyPr/>
                    <a:lstStyle/>
                    <a:p>
                      <a:r>
                        <a:rPr lang="en-US" dirty="0" smtClean="0"/>
                        <a:t>ICCPR (Civil Rights)</a:t>
                      </a:r>
                      <a:endParaRPr lang="en-US" dirty="0"/>
                    </a:p>
                  </a:txBody>
                  <a:tcPr/>
                </a:tc>
              </a:tr>
              <a:tr h="323608">
                <a:tc>
                  <a:txBody>
                    <a:bodyPr/>
                    <a:lstStyle/>
                    <a:p>
                      <a:r>
                        <a:rPr lang="en-US" dirty="0" smtClean="0"/>
                        <a:t>Thematic Reports</a:t>
                      </a:r>
                      <a:endParaRPr lang="en-US" dirty="0"/>
                    </a:p>
                  </a:txBody>
                  <a:tcPr/>
                </a:tc>
                <a:tc>
                  <a:txBody>
                    <a:bodyPr/>
                    <a:lstStyle/>
                    <a:p>
                      <a:r>
                        <a:rPr lang="en-US" dirty="0" smtClean="0"/>
                        <a:t>Human Dignity</a:t>
                      </a:r>
                      <a:r>
                        <a:rPr lang="en-US" baseline="0" dirty="0" smtClean="0"/>
                        <a:t> (Art. 1)*</a:t>
                      </a:r>
                      <a:endParaRPr lang="en-US" dirty="0"/>
                    </a:p>
                  </a:txBody>
                  <a:tcPr/>
                </a:tc>
                <a:tc>
                  <a:txBody>
                    <a:bodyPr/>
                    <a:lstStyle/>
                    <a:p>
                      <a:r>
                        <a:rPr lang="en-US" dirty="0" smtClean="0"/>
                        <a:t>*CERD (Race)</a:t>
                      </a:r>
                      <a:endParaRPr lang="en-US" dirty="0"/>
                    </a:p>
                  </a:txBody>
                  <a:tcPr/>
                </a:tc>
              </a:tr>
              <a:tr h="623104">
                <a:tc>
                  <a:txBody>
                    <a:bodyPr/>
                    <a:lstStyle/>
                    <a:p>
                      <a:r>
                        <a:rPr lang="en-US" dirty="0" smtClean="0"/>
                        <a:t>Universal Periodic Review</a:t>
                      </a:r>
                      <a:endParaRPr lang="en-US" dirty="0"/>
                    </a:p>
                  </a:txBody>
                  <a:tcPr/>
                </a:tc>
                <a:tc>
                  <a:txBody>
                    <a:bodyPr/>
                    <a:lstStyle/>
                    <a:p>
                      <a:r>
                        <a:rPr lang="en-US" dirty="0" smtClean="0"/>
                        <a:t>Non-discrimination (Art. 2)*</a:t>
                      </a:r>
                      <a:endParaRPr lang="en-US" dirty="0"/>
                    </a:p>
                  </a:txBody>
                  <a:tcPr/>
                </a:tc>
                <a:tc>
                  <a:txBody>
                    <a:bodyPr/>
                    <a:lstStyle/>
                    <a:p>
                      <a:r>
                        <a:rPr lang="en-US" dirty="0" smtClean="0"/>
                        <a:t>*CEDAW (Women)</a:t>
                      </a:r>
                      <a:endParaRPr lang="en-US" dirty="0"/>
                    </a:p>
                  </a:txBody>
                  <a:tcPr/>
                </a:tc>
              </a:tr>
              <a:tr h="623104">
                <a:tc>
                  <a:txBody>
                    <a:bodyPr/>
                    <a:lstStyle/>
                    <a:p>
                      <a:r>
                        <a:rPr lang="en-US" dirty="0" smtClean="0"/>
                        <a:t>Special Rapporteurs</a:t>
                      </a:r>
                      <a:endParaRPr lang="en-US" dirty="0"/>
                    </a:p>
                  </a:txBody>
                  <a:tcPr/>
                </a:tc>
                <a:tc>
                  <a:txBody>
                    <a:bodyPr/>
                    <a:lstStyle/>
                    <a:p>
                      <a:r>
                        <a:rPr lang="en-US" dirty="0" smtClean="0"/>
                        <a:t>Civil and Political Rights (Art.’s 3-21)</a:t>
                      </a:r>
                      <a:endParaRPr lang="en-US" dirty="0"/>
                    </a:p>
                  </a:txBody>
                  <a:tcPr/>
                </a:tc>
                <a:tc>
                  <a:txBody>
                    <a:bodyPr/>
                    <a:lstStyle/>
                    <a:p>
                      <a:r>
                        <a:rPr lang="en-US" dirty="0" smtClean="0"/>
                        <a:t>*CRC (Children)</a:t>
                      </a:r>
                      <a:endParaRPr lang="en-US" dirty="0"/>
                    </a:p>
                  </a:txBody>
                  <a:tcPr/>
                </a:tc>
              </a:tr>
              <a:tr h="890148">
                <a:tc>
                  <a:txBody>
                    <a:bodyPr/>
                    <a:lstStyle/>
                    <a:p>
                      <a:r>
                        <a:rPr lang="en-US" dirty="0" smtClean="0"/>
                        <a:t>World Conferences</a:t>
                      </a:r>
                      <a:endParaRPr lang="en-US" dirty="0"/>
                    </a:p>
                  </a:txBody>
                  <a:tcPr/>
                </a:tc>
                <a:tc>
                  <a:txBody>
                    <a:bodyPr/>
                    <a:lstStyle/>
                    <a:p>
                      <a:r>
                        <a:rPr lang="en-US" dirty="0" smtClean="0"/>
                        <a:t>Economic,</a:t>
                      </a:r>
                      <a:r>
                        <a:rPr lang="en-US" baseline="0" dirty="0" smtClean="0"/>
                        <a:t> social, and cultural rights (Art.’s 22-27)</a:t>
                      </a:r>
                      <a:endParaRPr lang="en-US" dirty="0"/>
                    </a:p>
                  </a:txBody>
                  <a:tcPr/>
                </a:tc>
                <a:tc>
                  <a:txBody>
                    <a:bodyPr/>
                    <a:lstStyle/>
                    <a:p>
                      <a:r>
                        <a:rPr lang="en-US" dirty="0" smtClean="0"/>
                        <a:t>CAT (Torture)</a:t>
                      </a:r>
                      <a:endParaRPr lang="en-US" dirty="0"/>
                    </a:p>
                  </a:txBody>
                  <a:tcPr/>
                </a:tc>
              </a:tr>
              <a:tr h="623104">
                <a:tc>
                  <a:txBody>
                    <a:bodyPr/>
                    <a:lstStyle/>
                    <a:p>
                      <a:r>
                        <a:rPr lang="en-US" dirty="0" smtClean="0"/>
                        <a:t>Follow-up</a:t>
                      </a:r>
                      <a:r>
                        <a:rPr lang="en-US" baseline="0" dirty="0" smtClean="0"/>
                        <a:t> Conferences to World Conferences</a:t>
                      </a:r>
                      <a:endParaRPr lang="en-US" dirty="0"/>
                    </a:p>
                  </a:txBody>
                  <a:tcPr/>
                </a:tc>
                <a:tc>
                  <a:txBody>
                    <a:bodyPr/>
                    <a:lstStyle/>
                    <a:p>
                      <a:r>
                        <a:rPr lang="en-US" dirty="0" smtClean="0"/>
                        <a:t>Solidarity rights (Art.’s 28-30)</a:t>
                      </a:r>
                      <a:endParaRPr lang="en-US" dirty="0"/>
                    </a:p>
                  </a:txBody>
                  <a:tcPr/>
                </a:tc>
                <a:tc>
                  <a:txBody>
                    <a:bodyPr/>
                    <a:lstStyle/>
                    <a:p>
                      <a:r>
                        <a:rPr lang="en-US" dirty="0" smtClean="0"/>
                        <a:t>CESCR (Economic Rights)</a:t>
                      </a:r>
                      <a:endParaRPr lang="en-US" dirty="0"/>
                    </a:p>
                  </a:txBody>
                  <a:tcPr/>
                </a:tc>
              </a:tr>
              <a:tr h="361005">
                <a:tc>
                  <a:txBody>
                    <a:bodyPr/>
                    <a:lstStyle/>
                    <a:p>
                      <a:endParaRPr lang="en-US" dirty="0"/>
                    </a:p>
                  </a:txBody>
                  <a:tcPr/>
                </a:tc>
                <a:tc>
                  <a:txBody>
                    <a:bodyPr/>
                    <a:lstStyle/>
                    <a:p>
                      <a:endParaRPr lang="en-US" dirty="0"/>
                    </a:p>
                  </a:txBody>
                  <a:tcPr/>
                </a:tc>
                <a:tc>
                  <a:txBody>
                    <a:bodyPr/>
                    <a:lstStyle/>
                    <a:p>
                      <a:r>
                        <a:rPr lang="en-US" dirty="0" smtClean="0"/>
                        <a:t>*CPD (Disabilities)</a:t>
                      </a:r>
                      <a:endParaRPr lang="en-US" dirty="0"/>
                    </a:p>
                  </a:txBody>
                  <a:tcPr/>
                </a:tc>
              </a:tr>
              <a:tr h="361005">
                <a:tc>
                  <a:txBody>
                    <a:bodyPr/>
                    <a:lstStyle/>
                    <a:p>
                      <a:endParaRPr lang="en-US" dirty="0"/>
                    </a:p>
                  </a:txBody>
                  <a:tcPr/>
                </a:tc>
                <a:tc>
                  <a:txBody>
                    <a:bodyPr/>
                    <a:lstStyle/>
                    <a:p>
                      <a:endParaRPr lang="en-US" dirty="0"/>
                    </a:p>
                  </a:txBody>
                  <a:tcPr/>
                </a:tc>
                <a:tc>
                  <a:txBody>
                    <a:bodyPr/>
                    <a:lstStyle/>
                    <a:p>
                      <a:r>
                        <a:rPr lang="en-US" dirty="0" smtClean="0"/>
                        <a:t>*CMW (Migrants)</a:t>
                      </a:r>
                      <a:endParaRPr lang="en-US" dirty="0"/>
                    </a:p>
                  </a:txBody>
                  <a:tcPr/>
                </a:tc>
              </a:tr>
            </a:tbl>
          </a:graphicData>
        </a:graphic>
      </p:graphicFrame>
    </p:spTree>
    <p:extLst>
      <p:ext uri="{BB962C8B-B14F-4D97-AF65-F5344CB8AC3E}">
        <p14:creationId xmlns:p14="http://schemas.microsoft.com/office/powerpoint/2010/main" val="1499886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Conventions as Treaties</a:t>
            </a:r>
            <a:endParaRPr lang="en-US" dirty="0"/>
          </a:p>
        </p:txBody>
      </p:sp>
      <p:sp>
        <p:nvSpPr>
          <p:cNvPr id="3" name="Content Placeholder 2"/>
          <p:cNvSpPr>
            <a:spLocks noGrp="1"/>
          </p:cNvSpPr>
          <p:nvPr>
            <p:ph idx="1"/>
          </p:nvPr>
        </p:nvSpPr>
        <p:spPr/>
        <p:txBody>
          <a:bodyPr>
            <a:normAutofit lnSpcReduction="10000"/>
          </a:bodyPr>
          <a:lstStyle/>
          <a:p>
            <a:r>
              <a:rPr lang="en-US" dirty="0" smtClean="0"/>
              <a:t>Note Part IV of the Indian Constitution, Section 51C </a:t>
            </a:r>
            <a:r>
              <a:rPr lang="en-US" dirty="0"/>
              <a:t>which </a:t>
            </a:r>
            <a:r>
              <a:rPr lang="en-US" dirty="0" smtClean="0"/>
              <a:t>states</a:t>
            </a:r>
            <a:r>
              <a:rPr lang="en-US" dirty="0"/>
              <a:t> </a:t>
            </a:r>
            <a:r>
              <a:rPr lang="en-US" dirty="0" smtClean="0"/>
              <a:t>that the State of India shall “</a:t>
            </a:r>
            <a:r>
              <a:rPr lang="en-US" b="1" dirty="0" smtClean="0"/>
              <a:t>foster </a:t>
            </a:r>
            <a:r>
              <a:rPr lang="en-US" b="1" dirty="0"/>
              <a:t>respect for international law and treaty obligations in the dealings of organised peoples with one </a:t>
            </a:r>
            <a:r>
              <a:rPr lang="en-US" b="1" dirty="0" smtClean="0"/>
              <a:t>another.”</a:t>
            </a:r>
          </a:p>
          <a:p>
            <a:endParaRPr lang="en-US" b="1" dirty="0"/>
          </a:p>
          <a:p>
            <a:r>
              <a:rPr lang="en-US" b="1" dirty="0" smtClean="0"/>
              <a:t>Article 6, the Supremacy Clause of the US Constitution says “international treaties shall become law of the land”</a:t>
            </a:r>
            <a:endParaRPr lang="en-US" b="1" dirty="0"/>
          </a:p>
        </p:txBody>
      </p:sp>
    </p:spTree>
    <p:extLst>
      <p:ext uri="{BB962C8B-B14F-4D97-AF65-F5344CB8AC3E}">
        <p14:creationId xmlns:p14="http://schemas.microsoft.com/office/powerpoint/2010/main" val="1517969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03538" y="273946"/>
            <a:ext cx="4830324" cy="369332"/>
          </a:xfrm>
          <a:prstGeom prst="rect">
            <a:avLst/>
          </a:prstGeom>
          <a:noFill/>
        </p:spPr>
        <p:txBody>
          <a:bodyPr>
            <a:spAutoFit/>
          </a:bodyPr>
          <a:lstStyle/>
          <a:p>
            <a:pPr>
              <a:defRPr/>
            </a:pPr>
            <a:r>
              <a:rPr lang="en-US"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THE HUMAN RIGHTS TRIPTYCH*</a:t>
            </a:r>
          </a:p>
        </p:txBody>
      </p:sp>
      <p:graphicFrame>
        <p:nvGraphicFramePr>
          <p:cNvPr id="10" name="Table 9"/>
          <p:cNvGraphicFramePr>
            <a:graphicFrameLocks noGrp="1"/>
          </p:cNvGraphicFramePr>
          <p:nvPr>
            <p:extLst>
              <p:ext uri="{D42A27DB-BD31-4B8C-83A1-F6EECF244321}">
                <p14:modId xmlns:p14="http://schemas.microsoft.com/office/powerpoint/2010/main" val="1871758031"/>
              </p:ext>
            </p:extLst>
          </p:nvPr>
        </p:nvGraphicFramePr>
        <p:xfrm>
          <a:off x="349250" y="784225"/>
          <a:ext cx="8315325" cy="6650727"/>
        </p:xfrm>
        <a:graphic>
          <a:graphicData uri="http://schemas.openxmlformats.org/drawingml/2006/table">
            <a:tbl>
              <a:tblPr firstRow="1" bandRow="1">
                <a:tableStyleId>{5C22544A-7EE6-4342-B048-85BDC9FD1C3A}</a:tableStyleId>
              </a:tblPr>
              <a:tblGrid>
                <a:gridCol w="2771775"/>
                <a:gridCol w="2771775"/>
                <a:gridCol w="2771775"/>
              </a:tblGrid>
              <a:tr h="925989">
                <a:tc>
                  <a:txBody>
                    <a:bodyPr/>
                    <a:lstStyle/>
                    <a:p>
                      <a:r>
                        <a:rPr lang="en-US" sz="1800" dirty="0" smtClean="0"/>
                        <a:t>IMPLEMENTATION MEASURES</a:t>
                      </a:r>
                      <a:endParaRPr lang="en-US" sz="1800" dirty="0"/>
                    </a:p>
                  </a:txBody>
                  <a:tcPr marL="91431" marR="91431" marT="45716" marB="45716"/>
                </a:tc>
                <a:tc>
                  <a:txBody>
                    <a:bodyPr/>
                    <a:lstStyle/>
                    <a:p>
                      <a:r>
                        <a:rPr lang="en-US" sz="1800" dirty="0" smtClean="0"/>
                        <a:t>THE</a:t>
                      </a:r>
                      <a:r>
                        <a:rPr lang="en-US" sz="1800" baseline="0" dirty="0" smtClean="0"/>
                        <a:t> UNIVERSAL DECLARATION OF HUMAN RIGHTS</a:t>
                      </a:r>
                      <a:endParaRPr lang="en-US" sz="1800" dirty="0"/>
                    </a:p>
                  </a:txBody>
                  <a:tcPr marL="91431" marR="91431" marT="45716" marB="45716"/>
                </a:tc>
                <a:tc>
                  <a:txBody>
                    <a:bodyPr/>
                    <a:lstStyle/>
                    <a:p>
                      <a:r>
                        <a:rPr lang="en-US" sz="1800" dirty="0" smtClean="0"/>
                        <a:t>CONVENTIONS, DECLARATIONS, GUIDING PRINCIPLES</a:t>
                      </a:r>
                      <a:endParaRPr lang="en-US" sz="1800" dirty="0"/>
                    </a:p>
                  </a:txBody>
                  <a:tcPr marL="91431" marR="91431" marT="45716" marB="45716"/>
                </a:tc>
              </a:tr>
              <a:tr h="1188698">
                <a:tc>
                  <a:txBody>
                    <a:bodyPr/>
                    <a:lstStyle/>
                    <a:p>
                      <a:r>
                        <a:rPr lang="en-US" sz="1800" dirty="0" smtClean="0"/>
                        <a:t>***Reports</a:t>
                      </a:r>
                      <a:r>
                        <a:rPr lang="en-US" sz="1800" baseline="0" dirty="0" smtClean="0"/>
                        <a:t> to Conventions’ Monitoring Committees</a:t>
                      </a:r>
                      <a:endParaRPr lang="en-US" sz="1800" dirty="0"/>
                    </a:p>
                  </a:txBody>
                  <a:tcPr marL="91431" marR="91431" marT="45716" marB="45716"/>
                </a:tc>
                <a:tc>
                  <a:txBody>
                    <a:bodyPr/>
                    <a:lstStyle/>
                    <a:p>
                      <a:r>
                        <a:rPr lang="en-US" sz="1800" dirty="0" smtClean="0"/>
                        <a:t>Five</a:t>
                      </a:r>
                      <a:r>
                        <a:rPr lang="en-US" sz="1800" baseline="0" dirty="0" smtClean="0"/>
                        <a:t> Crucial Notions:</a:t>
                      </a:r>
                    </a:p>
                  </a:txBody>
                  <a:tcPr marL="91431" marR="91431" marT="45716" marB="45716"/>
                </a:tc>
                <a:tc>
                  <a:txBody>
                    <a:bodyPr/>
                    <a:lstStyle/>
                    <a:p>
                      <a:r>
                        <a:rPr lang="en-US" sz="1800" dirty="0" smtClean="0">
                          <a:solidFill>
                            <a:srgbClr val="FF0000"/>
                          </a:solidFill>
                        </a:rPr>
                        <a:t>ICCPR (Civil Rights)*</a:t>
                      </a:r>
                      <a:endParaRPr lang="en-US" sz="1800" dirty="0">
                        <a:solidFill>
                          <a:srgbClr val="FF0000"/>
                        </a:solidFill>
                      </a:endParaRPr>
                    </a:p>
                  </a:txBody>
                  <a:tcPr marL="91431" marR="91431" marT="45716" marB="45716"/>
                </a:tc>
              </a:tr>
              <a:tr h="375540">
                <a:tc>
                  <a:txBody>
                    <a:bodyPr/>
                    <a:lstStyle/>
                    <a:p>
                      <a:r>
                        <a:rPr lang="en-US" sz="1800" dirty="0" smtClean="0"/>
                        <a:t>Thematic Reports</a:t>
                      </a:r>
                      <a:endParaRPr lang="en-US" sz="1800" dirty="0"/>
                    </a:p>
                  </a:txBody>
                  <a:tcPr marL="91431" marR="91431" marT="45716" marB="45716"/>
                </a:tc>
                <a:tc>
                  <a:txBody>
                    <a:bodyPr/>
                    <a:lstStyle/>
                    <a:p>
                      <a:r>
                        <a:rPr lang="en-US" sz="1800" dirty="0" smtClean="0"/>
                        <a:t>***Human Dignity</a:t>
                      </a:r>
                      <a:r>
                        <a:rPr lang="en-US" sz="1800" baseline="0" dirty="0" smtClean="0"/>
                        <a:t> (Art. 1)</a:t>
                      </a:r>
                      <a:endParaRPr lang="en-US" sz="1800" dirty="0"/>
                    </a:p>
                  </a:txBody>
                  <a:tcPr marL="91431" marR="91431" marT="45716" marB="45716"/>
                </a:tc>
                <a:tc>
                  <a:txBody>
                    <a:bodyPr/>
                    <a:lstStyle/>
                    <a:p>
                      <a:r>
                        <a:rPr lang="en-US" sz="1800" dirty="0" smtClean="0">
                          <a:solidFill>
                            <a:srgbClr val="FF0000"/>
                          </a:solidFill>
                        </a:rPr>
                        <a:t>***CERD (Race)*</a:t>
                      </a:r>
                      <a:endParaRPr lang="en-US" sz="1800" dirty="0">
                        <a:solidFill>
                          <a:srgbClr val="FF0000"/>
                        </a:solidFill>
                      </a:endParaRPr>
                    </a:p>
                  </a:txBody>
                  <a:tcPr marL="91431" marR="91431" marT="45716" marB="45716"/>
                </a:tc>
              </a:tr>
              <a:tr h="648193">
                <a:tc>
                  <a:txBody>
                    <a:bodyPr/>
                    <a:lstStyle/>
                    <a:p>
                      <a:r>
                        <a:rPr lang="en-US" sz="1800" dirty="0" smtClean="0"/>
                        <a:t>Universal Periodic Review</a:t>
                      </a:r>
                      <a:endParaRPr lang="en-US" sz="1800" dirty="0"/>
                    </a:p>
                  </a:txBody>
                  <a:tcPr marL="91431" marR="91431" marT="45716" marB="45716"/>
                </a:tc>
                <a:tc>
                  <a:txBody>
                    <a:bodyPr/>
                    <a:lstStyle/>
                    <a:p>
                      <a:r>
                        <a:rPr lang="en-US" sz="1800" dirty="0" smtClean="0"/>
                        <a:t>***Non-discrimination (Art. 2)</a:t>
                      </a:r>
                      <a:endParaRPr lang="en-US" sz="1800" dirty="0"/>
                    </a:p>
                  </a:txBody>
                  <a:tcPr marL="91431" marR="91431" marT="45716" marB="45716"/>
                </a:tc>
                <a:tc>
                  <a:txBody>
                    <a:bodyPr/>
                    <a:lstStyle/>
                    <a:p>
                      <a:r>
                        <a:rPr lang="en-US" sz="1800" dirty="0" smtClean="0"/>
                        <a:t>***CEDAW (Women)</a:t>
                      </a:r>
                      <a:endParaRPr lang="en-US" sz="1800" dirty="0"/>
                    </a:p>
                  </a:txBody>
                  <a:tcPr marL="91431" marR="91431" marT="45716" marB="45716"/>
                </a:tc>
              </a:tr>
              <a:tr h="648193">
                <a:tc>
                  <a:txBody>
                    <a:bodyPr/>
                    <a:lstStyle/>
                    <a:p>
                      <a:r>
                        <a:rPr lang="en-US" sz="1800" dirty="0" smtClean="0"/>
                        <a:t>***Special Rapporteurs</a:t>
                      </a:r>
                      <a:endParaRPr lang="en-US" sz="1800" dirty="0"/>
                    </a:p>
                  </a:txBody>
                  <a:tcPr marL="91431" marR="91431" marT="45716" marB="45716"/>
                </a:tc>
                <a:tc>
                  <a:txBody>
                    <a:bodyPr/>
                    <a:lstStyle/>
                    <a:p>
                      <a:r>
                        <a:rPr lang="en-US" sz="1800" dirty="0" smtClean="0"/>
                        <a:t>Civil and Political Rights (Art.’s 3-21)</a:t>
                      </a:r>
                      <a:endParaRPr lang="en-US" sz="1800" dirty="0"/>
                    </a:p>
                  </a:txBody>
                  <a:tcPr marL="91431" marR="91431" marT="45716" marB="45716"/>
                </a:tc>
                <a:tc>
                  <a:txBody>
                    <a:bodyPr/>
                    <a:lstStyle/>
                    <a:p>
                      <a:r>
                        <a:rPr lang="en-US" sz="1800" dirty="0" smtClean="0"/>
                        <a:t>***CRC (Children)</a:t>
                      </a:r>
                      <a:endParaRPr lang="en-US" sz="1800" dirty="0"/>
                    </a:p>
                  </a:txBody>
                  <a:tcPr marL="91431" marR="91431" marT="45716" marB="45716"/>
                </a:tc>
              </a:tr>
              <a:tr h="925989">
                <a:tc>
                  <a:txBody>
                    <a:bodyPr/>
                    <a:lstStyle/>
                    <a:p>
                      <a:r>
                        <a:rPr lang="en-US" sz="1800" dirty="0" smtClean="0"/>
                        <a:t>World Conferences</a:t>
                      </a:r>
                      <a:endParaRPr lang="en-US" sz="1800" dirty="0"/>
                    </a:p>
                  </a:txBody>
                  <a:tcPr marL="91431" marR="91431" marT="45716" marB="45716"/>
                </a:tc>
                <a:tc>
                  <a:txBody>
                    <a:bodyPr/>
                    <a:lstStyle/>
                    <a:p>
                      <a:r>
                        <a:rPr lang="en-US" sz="1800" dirty="0" smtClean="0"/>
                        <a:t>***Economic,</a:t>
                      </a:r>
                      <a:r>
                        <a:rPr lang="en-US" sz="1800" baseline="0" dirty="0" smtClean="0"/>
                        <a:t> social, and cultural rights (Art.’s 22-27)</a:t>
                      </a:r>
                      <a:endParaRPr lang="en-US" sz="1800" dirty="0"/>
                    </a:p>
                  </a:txBody>
                  <a:tcPr marL="91431" marR="91431" marT="45716" marB="45716"/>
                </a:tc>
                <a:tc>
                  <a:txBody>
                    <a:bodyPr/>
                    <a:lstStyle/>
                    <a:p>
                      <a:r>
                        <a:rPr lang="en-US" sz="1800" dirty="0" smtClean="0">
                          <a:solidFill>
                            <a:srgbClr val="FF0000"/>
                          </a:solidFill>
                        </a:rPr>
                        <a:t>CAT (Torture)*</a:t>
                      </a:r>
                      <a:endParaRPr lang="en-US" sz="1800" dirty="0">
                        <a:solidFill>
                          <a:srgbClr val="FF0000"/>
                        </a:solidFill>
                      </a:endParaRPr>
                    </a:p>
                  </a:txBody>
                  <a:tcPr marL="91431" marR="91431" marT="45716" marB="45716"/>
                </a:tc>
              </a:tr>
              <a:tr h="648193">
                <a:tc>
                  <a:txBody>
                    <a:bodyPr/>
                    <a:lstStyle/>
                    <a:p>
                      <a:r>
                        <a:rPr lang="en-US" sz="1800" dirty="0" smtClean="0"/>
                        <a:t>Follow-up</a:t>
                      </a:r>
                      <a:r>
                        <a:rPr lang="en-US" sz="1800" baseline="0" dirty="0" smtClean="0"/>
                        <a:t> Conferences to World Conferences</a:t>
                      </a:r>
                      <a:endParaRPr lang="en-US" sz="1800" dirty="0"/>
                    </a:p>
                  </a:txBody>
                  <a:tcPr marL="91431" marR="91431" marT="45716" marB="45716"/>
                </a:tc>
                <a:tc>
                  <a:txBody>
                    <a:bodyPr/>
                    <a:lstStyle/>
                    <a:p>
                      <a:r>
                        <a:rPr lang="en-US" sz="1800" dirty="0" smtClean="0"/>
                        <a:t>Solidarity rights (Art.’s 28-30)</a:t>
                      </a:r>
                      <a:endParaRPr lang="en-US" sz="1800" dirty="0"/>
                    </a:p>
                  </a:txBody>
                  <a:tcPr marL="91431" marR="91431" marT="45716" marB="45716"/>
                </a:tc>
                <a:tc>
                  <a:txBody>
                    <a:bodyPr/>
                    <a:lstStyle/>
                    <a:p>
                      <a:r>
                        <a:rPr lang="en-US" sz="1800" dirty="0" smtClean="0"/>
                        <a:t>***CESCR (Economic Rights)</a:t>
                      </a:r>
                      <a:endParaRPr lang="en-US" sz="1800" dirty="0"/>
                    </a:p>
                  </a:txBody>
                  <a:tcPr marL="91431" marR="91431" marT="45716" marB="45716"/>
                </a:tc>
              </a:tr>
              <a:tr h="375540">
                <a:tc>
                  <a:txBody>
                    <a:bodyPr/>
                    <a:lstStyle/>
                    <a:p>
                      <a:endParaRPr lang="en-US" sz="1800" dirty="0"/>
                    </a:p>
                  </a:txBody>
                  <a:tcPr marL="91431" marR="91431" marT="45716" marB="45716"/>
                </a:tc>
                <a:tc>
                  <a:txBody>
                    <a:bodyPr/>
                    <a:lstStyle/>
                    <a:p>
                      <a:endParaRPr lang="en-US" sz="1800" dirty="0"/>
                    </a:p>
                  </a:txBody>
                  <a:tcPr marL="91431" marR="91431" marT="45716" marB="45716"/>
                </a:tc>
                <a:tc>
                  <a:txBody>
                    <a:bodyPr/>
                    <a:lstStyle/>
                    <a:p>
                      <a:r>
                        <a:rPr lang="en-US" sz="1800" dirty="0" smtClean="0"/>
                        <a:t>CPD (Disabilities)</a:t>
                      </a:r>
                      <a:endParaRPr lang="en-US" sz="1800" dirty="0"/>
                    </a:p>
                  </a:txBody>
                  <a:tcPr marL="91431" marR="91431" marT="45716" marB="45716"/>
                </a:tc>
              </a:tr>
              <a:tr h="375540">
                <a:tc>
                  <a:txBody>
                    <a:bodyPr/>
                    <a:lstStyle/>
                    <a:p>
                      <a:endParaRPr lang="en-US" sz="1800" dirty="0"/>
                    </a:p>
                  </a:txBody>
                  <a:tcPr marL="91431" marR="91431" marT="45716" marB="45716"/>
                </a:tc>
                <a:tc>
                  <a:txBody>
                    <a:bodyPr/>
                    <a:lstStyle/>
                    <a:p>
                      <a:endParaRPr lang="en-US" sz="1800" dirty="0"/>
                    </a:p>
                  </a:txBody>
                  <a:tcPr marL="91431" marR="91431" marT="45716" marB="45716"/>
                </a:tc>
                <a:tc>
                  <a:txBody>
                    <a:bodyPr/>
                    <a:lstStyle/>
                    <a:p>
                      <a:r>
                        <a:rPr lang="en-US" sz="1800" dirty="0" smtClean="0"/>
                        <a:t>CMW (Migrants)</a:t>
                      </a:r>
                    </a:p>
                    <a:p>
                      <a:r>
                        <a:rPr lang="en-US" sz="1800" dirty="0" smtClean="0"/>
                        <a:t>CED (Enforced Disappearances)</a:t>
                      </a:r>
                      <a:endParaRPr lang="en-US" sz="1800" dirty="0"/>
                    </a:p>
                  </a:txBody>
                  <a:tcPr marL="91431" marR="91431" marT="45716" marB="45716"/>
                </a:tc>
              </a:tr>
            </a:tbl>
          </a:graphicData>
        </a:graphic>
      </p:graphicFrame>
      <p:sp>
        <p:nvSpPr>
          <p:cNvPr id="27692" name="TextBox 3"/>
          <p:cNvSpPr txBox="1">
            <a:spLocks noChangeArrowheads="1"/>
          </p:cNvSpPr>
          <p:nvPr/>
        </p:nvSpPr>
        <p:spPr bwMode="auto">
          <a:xfrm>
            <a:off x="2903538" y="6448425"/>
            <a:ext cx="27749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solidFill>
                  <a:srgbClr val="FF0000"/>
                </a:solidFill>
              </a:rPr>
              <a:t>* Denotes US Ratification</a:t>
            </a:r>
          </a:p>
        </p:txBody>
      </p:sp>
    </p:spTree>
    <p:extLst>
      <p:ext uri="{BB962C8B-B14F-4D97-AF65-F5344CB8AC3E}">
        <p14:creationId xmlns:p14="http://schemas.microsoft.com/office/powerpoint/2010/main" val="2665086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64146" y="273946"/>
            <a:ext cx="4830324" cy="369332"/>
          </a:xfrm>
          <a:prstGeom prst="rect">
            <a:avLst/>
          </a:prstGeom>
          <a:noFill/>
        </p:spPr>
        <p:txBody>
          <a:bodyPr>
            <a:spAutoFit/>
          </a:bodyPr>
          <a:lstStyle/>
          <a:p>
            <a:pPr>
              <a:defRPr/>
            </a:pP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HUMAN RIGHTS TRIPTYCH*</a:t>
            </a:r>
          </a:p>
        </p:txBody>
      </p:sp>
      <p:graphicFrame>
        <p:nvGraphicFramePr>
          <p:cNvPr id="10" name="Table 9"/>
          <p:cNvGraphicFramePr>
            <a:graphicFrameLocks noGrp="1"/>
          </p:cNvGraphicFramePr>
          <p:nvPr>
            <p:extLst>
              <p:ext uri="{D42A27DB-BD31-4B8C-83A1-F6EECF244321}">
                <p14:modId xmlns:p14="http://schemas.microsoft.com/office/powerpoint/2010/main" val="4102650022"/>
              </p:ext>
            </p:extLst>
          </p:nvPr>
        </p:nvGraphicFramePr>
        <p:xfrm>
          <a:off x="403678" y="227795"/>
          <a:ext cx="8315325" cy="6837176"/>
        </p:xfrm>
        <a:graphic>
          <a:graphicData uri="http://schemas.openxmlformats.org/drawingml/2006/table">
            <a:tbl>
              <a:tblPr firstRow="1" bandRow="1">
                <a:tableStyleId>{5C22544A-7EE6-4342-B048-85BDC9FD1C3A}</a:tableStyleId>
              </a:tblPr>
              <a:tblGrid>
                <a:gridCol w="2771775"/>
                <a:gridCol w="2771775"/>
                <a:gridCol w="2771775"/>
              </a:tblGrid>
              <a:tr h="956087">
                <a:tc>
                  <a:txBody>
                    <a:bodyPr/>
                    <a:lstStyle/>
                    <a:p>
                      <a:r>
                        <a:rPr lang="en-US" sz="1800" dirty="0" smtClean="0"/>
                        <a:t>IMPLEMENTATION MEASURES</a:t>
                      </a:r>
                      <a:endParaRPr lang="en-US" sz="1800" dirty="0"/>
                    </a:p>
                  </a:txBody>
                  <a:tcPr marL="91431" marR="91431" marT="45716" marB="45716"/>
                </a:tc>
                <a:tc>
                  <a:txBody>
                    <a:bodyPr/>
                    <a:lstStyle/>
                    <a:p>
                      <a:r>
                        <a:rPr lang="en-US" sz="1800" dirty="0" smtClean="0"/>
                        <a:t>THE</a:t>
                      </a:r>
                      <a:r>
                        <a:rPr lang="en-US" sz="1800" baseline="0" dirty="0" smtClean="0"/>
                        <a:t> UNIVERSAL DECLARATION OF HUMAN RIGHTS</a:t>
                      </a:r>
                      <a:endParaRPr lang="en-US" sz="1800" dirty="0"/>
                    </a:p>
                  </a:txBody>
                  <a:tcPr marL="91431" marR="91431" marT="45716" marB="45716"/>
                </a:tc>
                <a:tc>
                  <a:txBody>
                    <a:bodyPr/>
                    <a:lstStyle/>
                    <a:p>
                      <a:r>
                        <a:rPr lang="en-US" sz="1800" dirty="0" smtClean="0"/>
                        <a:t>CONVENTIONS, DECLARATIONS, GUIDING PRINCIPLES</a:t>
                      </a:r>
                      <a:endParaRPr lang="en-US" sz="1800" dirty="0"/>
                    </a:p>
                  </a:txBody>
                  <a:tcPr marL="91431" marR="91431" marT="45716" marB="45716"/>
                </a:tc>
              </a:tr>
              <a:tr h="1227335">
                <a:tc>
                  <a:txBody>
                    <a:bodyPr/>
                    <a:lstStyle/>
                    <a:p>
                      <a:r>
                        <a:rPr lang="en-US" sz="1800" dirty="0" smtClean="0"/>
                        <a:t>Reports</a:t>
                      </a:r>
                      <a:r>
                        <a:rPr lang="en-US" sz="1800" baseline="0" dirty="0" smtClean="0"/>
                        <a:t> to Conventions’ Monitoring Committees</a:t>
                      </a:r>
                      <a:endParaRPr lang="en-US" sz="1800" dirty="0"/>
                    </a:p>
                  </a:txBody>
                  <a:tcPr marL="91431" marR="91431" marT="45716" marB="45716"/>
                </a:tc>
                <a:tc>
                  <a:txBody>
                    <a:bodyPr/>
                    <a:lstStyle/>
                    <a:p>
                      <a:r>
                        <a:rPr lang="en-US" sz="1800" dirty="0" smtClean="0"/>
                        <a:t>Five</a:t>
                      </a:r>
                      <a:r>
                        <a:rPr lang="en-US" sz="1800" baseline="0" dirty="0" smtClean="0"/>
                        <a:t> Crucial Notions:</a:t>
                      </a:r>
                    </a:p>
                  </a:txBody>
                  <a:tcPr marL="91431" marR="91431" marT="45716" marB="45716"/>
                </a:tc>
                <a:tc>
                  <a:txBody>
                    <a:bodyPr/>
                    <a:lstStyle/>
                    <a:p>
                      <a:r>
                        <a:rPr lang="en-US" sz="1800" dirty="0" smtClean="0">
                          <a:solidFill>
                            <a:srgbClr val="FF0000"/>
                          </a:solidFill>
                        </a:rPr>
                        <a:t>ICCPR (Civil Rights)*</a:t>
                      </a:r>
                      <a:endParaRPr lang="en-US" sz="1800" dirty="0">
                        <a:solidFill>
                          <a:srgbClr val="FF0000"/>
                        </a:solidFill>
                      </a:endParaRPr>
                    </a:p>
                  </a:txBody>
                  <a:tcPr marL="91431" marR="91431" marT="45716" marB="45716"/>
                </a:tc>
              </a:tr>
              <a:tr h="387746">
                <a:tc>
                  <a:txBody>
                    <a:bodyPr/>
                    <a:lstStyle/>
                    <a:p>
                      <a:r>
                        <a:rPr lang="en-US" sz="1800" dirty="0" smtClean="0"/>
                        <a:t>Thematic Reports</a:t>
                      </a:r>
                      <a:endParaRPr lang="en-US" sz="1800" dirty="0"/>
                    </a:p>
                  </a:txBody>
                  <a:tcPr marL="91431" marR="91431" marT="45716" marB="45716"/>
                </a:tc>
                <a:tc>
                  <a:txBody>
                    <a:bodyPr/>
                    <a:lstStyle/>
                    <a:p>
                      <a:r>
                        <a:rPr lang="en-US" sz="1800" dirty="0" smtClean="0"/>
                        <a:t>Human Dignity</a:t>
                      </a:r>
                      <a:r>
                        <a:rPr lang="en-US" sz="1800" baseline="0" dirty="0" smtClean="0"/>
                        <a:t> (Art. 1)</a:t>
                      </a:r>
                      <a:endParaRPr lang="en-US" sz="1800" dirty="0"/>
                    </a:p>
                  </a:txBody>
                  <a:tcPr marL="91431" marR="91431" marT="45716" marB="45716"/>
                </a:tc>
                <a:tc>
                  <a:txBody>
                    <a:bodyPr/>
                    <a:lstStyle/>
                    <a:p>
                      <a:r>
                        <a:rPr lang="en-US" sz="1800" dirty="0" smtClean="0">
                          <a:solidFill>
                            <a:srgbClr val="FF0000"/>
                          </a:solidFill>
                        </a:rPr>
                        <a:t>CERD (Race)*</a:t>
                      </a:r>
                      <a:endParaRPr lang="en-US" sz="1800" dirty="0">
                        <a:solidFill>
                          <a:srgbClr val="FF0000"/>
                        </a:solidFill>
                      </a:endParaRPr>
                    </a:p>
                  </a:txBody>
                  <a:tcPr marL="91431" marR="91431" marT="45716" marB="45716"/>
                </a:tc>
              </a:tr>
              <a:tr h="669261">
                <a:tc>
                  <a:txBody>
                    <a:bodyPr/>
                    <a:lstStyle/>
                    <a:p>
                      <a:r>
                        <a:rPr lang="en-US" sz="1800" dirty="0" smtClean="0"/>
                        <a:t>Universal Periodic Review</a:t>
                      </a:r>
                      <a:endParaRPr lang="en-US" sz="1800" dirty="0"/>
                    </a:p>
                  </a:txBody>
                  <a:tcPr marL="91431" marR="91431" marT="45716" marB="45716"/>
                </a:tc>
                <a:tc>
                  <a:txBody>
                    <a:bodyPr/>
                    <a:lstStyle/>
                    <a:p>
                      <a:r>
                        <a:rPr lang="en-US" sz="1800" dirty="0" smtClean="0"/>
                        <a:t>Non-discrimination (Art. 2)</a:t>
                      </a:r>
                      <a:endParaRPr lang="en-US" sz="1800" dirty="0"/>
                    </a:p>
                  </a:txBody>
                  <a:tcPr marL="91431" marR="91431" marT="45716" marB="45716"/>
                </a:tc>
                <a:tc>
                  <a:txBody>
                    <a:bodyPr/>
                    <a:lstStyle/>
                    <a:p>
                      <a:r>
                        <a:rPr lang="en-US" sz="1800" dirty="0" smtClean="0">
                          <a:solidFill>
                            <a:srgbClr val="FF0000"/>
                          </a:solidFill>
                        </a:rPr>
                        <a:t>CEDAW (Women)*</a:t>
                      </a:r>
                      <a:endParaRPr lang="en-US" sz="1800" dirty="0">
                        <a:solidFill>
                          <a:srgbClr val="FF0000"/>
                        </a:solidFill>
                      </a:endParaRPr>
                    </a:p>
                  </a:txBody>
                  <a:tcPr marL="91431" marR="91431" marT="45716" marB="45716"/>
                </a:tc>
              </a:tr>
              <a:tr h="669261">
                <a:tc>
                  <a:txBody>
                    <a:bodyPr/>
                    <a:lstStyle/>
                    <a:p>
                      <a:r>
                        <a:rPr lang="en-US" sz="1800" dirty="0" smtClean="0"/>
                        <a:t>Special Rapporteurs</a:t>
                      </a:r>
                      <a:endParaRPr lang="en-US" sz="1800" dirty="0"/>
                    </a:p>
                  </a:txBody>
                  <a:tcPr marL="91431" marR="91431" marT="45716" marB="45716"/>
                </a:tc>
                <a:tc>
                  <a:txBody>
                    <a:bodyPr/>
                    <a:lstStyle/>
                    <a:p>
                      <a:r>
                        <a:rPr lang="en-US" sz="1800" dirty="0" smtClean="0"/>
                        <a:t>Civil and Political Rights (Art.’s 3-21)</a:t>
                      </a:r>
                      <a:endParaRPr lang="en-US" sz="1800" dirty="0"/>
                    </a:p>
                  </a:txBody>
                  <a:tcPr marL="91431" marR="91431" marT="45716" marB="45716"/>
                </a:tc>
                <a:tc>
                  <a:txBody>
                    <a:bodyPr/>
                    <a:lstStyle/>
                    <a:p>
                      <a:r>
                        <a:rPr lang="en-US" sz="1800" dirty="0" smtClean="0">
                          <a:solidFill>
                            <a:srgbClr val="FF0000"/>
                          </a:solidFill>
                        </a:rPr>
                        <a:t>CRC (Children)*</a:t>
                      </a:r>
                      <a:endParaRPr lang="en-US" sz="1800" dirty="0">
                        <a:solidFill>
                          <a:srgbClr val="FF0000"/>
                        </a:solidFill>
                      </a:endParaRPr>
                    </a:p>
                  </a:txBody>
                  <a:tcPr marL="91431" marR="91431" marT="45716" marB="45716"/>
                </a:tc>
              </a:tr>
              <a:tr h="956087">
                <a:tc>
                  <a:txBody>
                    <a:bodyPr/>
                    <a:lstStyle/>
                    <a:p>
                      <a:r>
                        <a:rPr lang="en-US" sz="1800" dirty="0" smtClean="0"/>
                        <a:t>World Conferences</a:t>
                      </a:r>
                      <a:endParaRPr lang="en-US" sz="1800" dirty="0"/>
                    </a:p>
                  </a:txBody>
                  <a:tcPr marL="91431" marR="91431" marT="45716" marB="45716"/>
                </a:tc>
                <a:tc>
                  <a:txBody>
                    <a:bodyPr/>
                    <a:lstStyle/>
                    <a:p>
                      <a:r>
                        <a:rPr lang="en-US" sz="1800" dirty="0" smtClean="0"/>
                        <a:t>Economic,</a:t>
                      </a:r>
                      <a:r>
                        <a:rPr lang="en-US" sz="1800" baseline="0" dirty="0" smtClean="0"/>
                        <a:t> social, and cultural rights (Art.’s 22-27)</a:t>
                      </a:r>
                      <a:endParaRPr lang="en-US" sz="1800" dirty="0"/>
                    </a:p>
                  </a:txBody>
                  <a:tcPr marL="91431" marR="91431" marT="45716" marB="45716"/>
                </a:tc>
                <a:tc>
                  <a:txBody>
                    <a:bodyPr/>
                    <a:lstStyle/>
                    <a:p>
                      <a:r>
                        <a:rPr lang="en-US" sz="1800" dirty="0" smtClean="0">
                          <a:solidFill>
                            <a:schemeClr val="tx1"/>
                          </a:solidFill>
                        </a:rPr>
                        <a:t>CAT (Torture)</a:t>
                      </a:r>
                      <a:endParaRPr lang="en-US" sz="1800" dirty="0">
                        <a:solidFill>
                          <a:schemeClr val="tx1"/>
                        </a:solidFill>
                      </a:endParaRPr>
                    </a:p>
                  </a:txBody>
                  <a:tcPr marL="91431" marR="91431" marT="45716" marB="45716"/>
                </a:tc>
              </a:tr>
              <a:tr h="669261">
                <a:tc>
                  <a:txBody>
                    <a:bodyPr/>
                    <a:lstStyle/>
                    <a:p>
                      <a:r>
                        <a:rPr lang="en-US" sz="1800" dirty="0" smtClean="0"/>
                        <a:t>Follow-up</a:t>
                      </a:r>
                      <a:r>
                        <a:rPr lang="en-US" sz="1800" baseline="0" dirty="0" smtClean="0"/>
                        <a:t> Conferences to World Conferences</a:t>
                      </a:r>
                      <a:endParaRPr lang="en-US" sz="1800" dirty="0"/>
                    </a:p>
                  </a:txBody>
                  <a:tcPr marL="91431" marR="91431" marT="45716" marB="45716"/>
                </a:tc>
                <a:tc>
                  <a:txBody>
                    <a:bodyPr/>
                    <a:lstStyle/>
                    <a:p>
                      <a:r>
                        <a:rPr lang="en-US" sz="1800" dirty="0" smtClean="0"/>
                        <a:t>Solidarity rights (Art.’s 28-30)</a:t>
                      </a:r>
                      <a:endParaRPr lang="en-US" sz="1800" dirty="0"/>
                    </a:p>
                  </a:txBody>
                  <a:tcPr marL="91431" marR="91431" marT="45716" marB="45716"/>
                </a:tc>
                <a:tc>
                  <a:txBody>
                    <a:bodyPr/>
                    <a:lstStyle/>
                    <a:p>
                      <a:r>
                        <a:rPr lang="en-US" sz="1800" dirty="0" smtClean="0">
                          <a:solidFill>
                            <a:srgbClr val="FF0000"/>
                          </a:solidFill>
                        </a:rPr>
                        <a:t>CESCR (Economic Rights)*</a:t>
                      </a:r>
                      <a:endParaRPr lang="en-US" sz="1800" dirty="0">
                        <a:solidFill>
                          <a:srgbClr val="FF0000"/>
                        </a:solidFill>
                      </a:endParaRPr>
                    </a:p>
                  </a:txBody>
                  <a:tcPr marL="91431" marR="91431" marT="45716" marB="45716"/>
                </a:tc>
              </a:tr>
              <a:tr h="387746">
                <a:tc>
                  <a:txBody>
                    <a:bodyPr/>
                    <a:lstStyle/>
                    <a:p>
                      <a:endParaRPr lang="en-US" sz="1800" dirty="0"/>
                    </a:p>
                  </a:txBody>
                  <a:tcPr marL="91431" marR="91431" marT="45716" marB="45716"/>
                </a:tc>
                <a:tc>
                  <a:txBody>
                    <a:bodyPr/>
                    <a:lstStyle/>
                    <a:p>
                      <a:endParaRPr lang="en-US" sz="1800" dirty="0"/>
                    </a:p>
                  </a:txBody>
                  <a:tcPr marL="91431" marR="91431" marT="45716" marB="45716"/>
                </a:tc>
                <a:tc>
                  <a:txBody>
                    <a:bodyPr/>
                    <a:lstStyle/>
                    <a:p>
                      <a:r>
                        <a:rPr lang="en-US" sz="1800" dirty="0" smtClean="0">
                          <a:solidFill>
                            <a:srgbClr val="FF0000"/>
                          </a:solidFill>
                        </a:rPr>
                        <a:t>CPD (Disabilities*)</a:t>
                      </a:r>
                      <a:endParaRPr lang="en-US" sz="1800" dirty="0">
                        <a:solidFill>
                          <a:srgbClr val="FF0000"/>
                        </a:solidFill>
                      </a:endParaRPr>
                    </a:p>
                  </a:txBody>
                  <a:tcPr marL="91431" marR="91431" marT="45716" marB="45716"/>
                </a:tc>
              </a:tr>
              <a:tr h="387746">
                <a:tc>
                  <a:txBody>
                    <a:bodyPr/>
                    <a:lstStyle/>
                    <a:p>
                      <a:endParaRPr lang="en-US" sz="1800" dirty="0"/>
                    </a:p>
                  </a:txBody>
                  <a:tcPr marL="91431" marR="91431" marT="45716" marB="45716"/>
                </a:tc>
                <a:tc>
                  <a:txBody>
                    <a:bodyPr/>
                    <a:lstStyle/>
                    <a:p>
                      <a:endParaRPr lang="en-US" sz="1800" dirty="0"/>
                    </a:p>
                  </a:txBody>
                  <a:tcPr marL="91431" marR="91431" marT="45716" marB="45716"/>
                </a:tc>
                <a:tc>
                  <a:txBody>
                    <a:bodyPr/>
                    <a:lstStyle/>
                    <a:p>
                      <a:r>
                        <a:rPr lang="en-US" sz="1800" dirty="0" smtClean="0"/>
                        <a:t>CMW (Migrants)</a:t>
                      </a:r>
                    </a:p>
                    <a:p>
                      <a:r>
                        <a:rPr lang="en-US" sz="1800" dirty="0" smtClean="0"/>
                        <a:t>CED (Enforced Disappearances)</a:t>
                      </a:r>
                      <a:endParaRPr lang="en-US" sz="1800" dirty="0"/>
                    </a:p>
                  </a:txBody>
                  <a:tcPr marL="91431" marR="91431" marT="45716" marB="45716"/>
                </a:tc>
              </a:tr>
            </a:tbl>
          </a:graphicData>
        </a:graphic>
      </p:graphicFrame>
      <p:sp>
        <p:nvSpPr>
          <p:cNvPr id="27692" name="TextBox 3"/>
          <p:cNvSpPr txBox="1">
            <a:spLocks noChangeArrowheads="1"/>
          </p:cNvSpPr>
          <p:nvPr/>
        </p:nvSpPr>
        <p:spPr bwMode="auto">
          <a:xfrm>
            <a:off x="2903537" y="6448425"/>
            <a:ext cx="31755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solidFill>
                  <a:srgbClr val="FF0000"/>
                </a:solidFill>
              </a:rPr>
              <a:t>* Denotes </a:t>
            </a:r>
            <a:r>
              <a:rPr lang="en-US" sz="1800" dirty="0" smtClean="0">
                <a:solidFill>
                  <a:srgbClr val="FF0000"/>
                </a:solidFill>
              </a:rPr>
              <a:t> Ratification by India</a:t>
            </a:r>
            <a:endParaRPr lang="en-US" sz="1800" dirty="0">
              <a:solidFill>
                <a:srgbClr val="FF0000"/>
              </a:solidFill>
            </a:endParaRPr>
          </a:p>
        </p:txBody>
      </p:sp>
    </p:spTree>
    <p:extLst>
      <p:ext uri="{BB962C8B-B14F-4D97-AF65-F5344CB8AC3E}">
        <p14:creationId xmlns:p14="http://schemas.microsoft.com/office/powerpoint/2010/main" val="2294439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3803</TotalTime>
  <Words>4618</Words>
  <Application>Microsoft Macintosh PowerPoint</Application>
  <PresentationFormat>On-screen Show (4:3)</PresentationFormat>
  <Paragraphs>396</Paragraphs>
  <Slides>49</Slides>
  <Notes>18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0" baseType="lpstr">
      <vt:lpstr>Calibri</vt:lpstr>
      <vt:lpstr>Cambria</vt:lpstr>
      <vt:lpstr>Lucida Sans Unicode</vt:lpstr>
      <vt:lpstr>Mangal</vt:lpstr>
      <vt:lpstr>MS PGothic</vt:lpstr>
      <vt:lpstr>ＭＳ Ｐゴシック</vt:lpstr>
      <vt:lpstr>ＭＳ 明朝</vt:lpstr>
      <vt:lpstr>Times New Roman</vt:lpstr>
      <vt:lpstr>Arial</vt:lpstr>
      <vt:lpstr>Office Theme</vt:lpstr>
      <vt:lpstr>Document</vt:lpstr>
      <vt:lpstr>Human Rights, Social Justice, Diversity and Inclusion: Implications for the Advanced Generalist Social Work Paradigm</vt:lpstr>
      <vt:lpstr>PowerPoint Presentation</vt:lpstr>
      <vt:lpstr>Indigenous People: An Approach from an Advanced Generalist Perspective – A Look at Alcoholism</vt:lpstr>
      <vt:lpstr>Indigenous People: An Approach from an Advanced Generalist Perspective – A Look at Alcoholism</vt:lpstr>
      <vt:lpstr>PowerPoint Presentation</vt:lpstr>
      <vt:lpstr>PowerPoint Presentation</vt:lpstr>
      <vt:lpstr>Conventions as Treaties</vt:lpstr>
      <vt:lpstr>PowerPoint Presentation</vt:lpstr>
      <vt:lpstr>PowerPoint Presentation</vt:lpstr>
      <vt:lpstr>PowerPoint Presentation</vt:lpstr>
      <vt:lpstr>PowerPoint Presentation</vt:lpstr>
      <vt:lpstr>PowerPoint Presentation</vt:lpstr>
      <vt:lpstr>PowerPoint Presentation</vt:lpstr>
      <vt:lpstr>A Comparison (Preliminary Assessment) of the UDHR with the Constitution of India (CI)</vt:lpstr>
      <vt:lpstr>A Comparison (Preliminary Assessment) of the UDHR with the Constitution of India (CI)</vt:lpstr>
      <vt:lpstr>A Comparison (Preliminary Assessment) of the UDHR with the Constitution of India (CI)</vt:lpstr>
      <vt:lpstr>A Comparison (Preliminary Assessment) of the UDHR with the Constitution of India (CI)</vt:lpstr>
      <vt:lpstr>A Comparison (Preliminary Assessment) of the UDHR with the Constitution of India (CI)</vt:lpstr>
      <vt:lpstr>A Comparison (Preliminary Assessment) of the UDHR with the Constitution of India (CI)</vt:lpstr>
      <vt:lpstr>A Comparison (Preliminary Assessment) of the UDHR with the Constitution of India (CI)</vt:lpstr>
      <vt:lpstr>A Comparison of the UDHR with CI</vt:lpstr>
      <vt:lpstr>A Comparison (Preliminary Assessment) of the UDHR with the Constitution of India (CI)</vt:lpstr>
      <vt:lpstr>A Comparison (Preliminary Assessment) of the UDHR with the Constitution of India (CI)</vt:lpstr>
      <vt:lpstr>A Comparison (Preliminary Assessment) of the UDHR with the Constitution of India (CI)</vt:lpstr>
      <vt:lpstr>A Comparison (Preliminary Assessment) of the UDHR with the Constitution of India (CI)</vt:lpstr>
      <vt:lpstr>A Comparison (Preliminary Assessment) of the UDHR with the Constitution of India (CI)</vt:lpstr>
      <vt:lpstr>A Comparison (Preliminary Assessment) of the UDHR with the Constitution of India (CI)</vt:lpstr>
      <vt:lpstr>A Comparison (Preliminary Assessment) of the UDHR with the Constitution of India (CI</vt:lpstr>
      <vt:lpstr>A Comparison (Preliminary Assessment) of the UDHR with the Constitution of India (CI)</vt:lpstr>
      <vt:lpstr>United States of America</vt:lpstr>
      <vt:lpstr>Areas of Concern</vt:lpstr>
      <vt:lpstr>Areas of Concern</vt:lpstr>
      <vt:lpstr>Areas of Concern</vt:lpstr>
      <vt:lpstr>Concluding Observations on the Situation of Diverse Groups by UN Human Rights Machinery  in India   </vt:lpstr>
      <vt:lpstr>CERD Positive Aspects - 2008</vt:lpstr>
      <vt:lpstr>CERD - Concerns</vt:lpstr>
      <vt:lpstr>CERD - Concerns</vt:lpstr>
      <vt:lpstr>CRC –Positive Aspects - 2014</vt:lpstr>
      <vt:lpstr>CRC - Concerns</vt:lpstr>
      <vt:lpstr>CRC - Concerns</vt:lpstr>
      <vt:lpstr>CRC - Concerns</vt:lpstr>
      <vt:lpstr>CRC - Concerns</vt:lpstr>
      <vt:lpstr>CEDAW –Positive Aspects - 2014</vt:lpstr>
      <vt:lpstr>CEDAW - Concerns</vt:lpstr>
      <vt:lpstr>CEDAW - Concerns</vt:lpstr>
      <vt:lpstr>PowerPoint Presentation</vt:lpstr>
      <vt:lpstr>PowerPoint Presentation</vt:lpstr>
      <vt:lpstr>Examples of Levels of Intervention (p. 137)</vt:lpstr>
      <vt:lpstr>Examples of Levels of Intervention</vt:lpstr>
    </vt:vector>
  </TitlesOfParts>
  <Company>HRAI</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Wronka</dc:creator>
  <cp:lastModifiedBy>Joseph Wronka</cp:lastModifiedBy>
  <cp:revision>22</cp:revision>
  <cp:lastPrinted>2018-02-08T17:19:28Z</cp:lastPrinted>
  <dcterms:created xsi:type="dcterms:W3CDTF">2018-01-15T22:48:12Z</dcterms:created>
  <dcterms:modified xsi:type="dcterms:W3CDTF">2018-02-08T21:57:05Z</dcterms:modified>
</cp:coreProperties>
</file>