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Roboto Slab"/>
      <p:regular r:id="rId29"/>
      <p:bold r:id="rId30"/>
    </p:embeddedFont>
    <p:embeddedFont>
      <p:font typeface="Roboto"/>
      <p:regular r:id="rId31"/>
      <p:bold r:id="rId32"/>
      <p:italic r:id="rId33"/>
      <p:boldItalic r:id="rId34"/>
    </p:embeddedFont>
    <p:embeddedFont>
      <p:font typeface="Bree Serif"/>
      <p:regular r:id="rId35"/>
    </p:embeddedFont>
    <p:embeddedFont>
      <p:font typeface="Alegrey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Slab-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regular.fntdata"/><Relationship Id="rId30" Type="http://schemas.openxmlformats.org/officeDocument/2006/relationships/font" Target="fonts/RobotoSlab-bold.fntdata"/><Relationship Id="rId11" Type="http://schemas.openxmlformats.org/officeDocument/2006/relationships/slide" Target="slides/slide7.xml"/><Relationship Id="rId33" Type="http://schemas.openxmlformats.org/officeDocument/2006/relationships/font" Target="fonts/Roboto-italic.fntdata"/><Relationship Id="rId10" Type="http://schemas.openxmlformats.org/officeDocument/2006/relationships/slide" Target="slides/slide6.xml"/><Relationship Id="rId32" Type="http://schemas.openxmlformats.org/officeDocument/2006/relationships/font" Target="fonts/Roboto-bold.fntdata"/><Relationship Id="rId13" Type="http://schemas.openxmlformats.org/officeDocument/2006/relationships/slide" Target="slides/slide9.xml"/><Relationship Id="rId35" Type="http://schemas.openxmlformats.org/officeDocument/2006/relationships/font" Target="fonts/BreeSerif-regular.fntdata"/><Relationship Id="rId12" Type="http://schemas.openxmlformats.org/officeDocument/2006/relationships/slide" Target="slides/slide8.xml"/><Relationship Id="rId34" Type="http://schemas.openxmlformats.org/officeDocument/2006/relationships/font" Target="fonts/Roboto-boldItalic.fntdata"/><Relationship Id="rId15" Type="http://schemas.openxmlformats.org/officeDocument/2006/relationships/slide" Target="slides/slide11.xml"/><Relationship Id="rId37" Type="http://schemas.openxmlformats.org/officeDocument/2006/relationships/font" Target="fonts/Alegreya-bold.fntdata"/><Relationship Id="rId14" Type="http://schemas.openxmlformats.org/officeDocument/2006/relationships/slide" Target="slides/slide10.xml"/><Relationship Id="rId36" Type="http://schemas.openxmlformats.org/officeDocument/2006/relationships/font" Target="fonts/Alegreya-regular.fntdata"/><Relationship Id="rId17" Type="http://schemas.openxmlformats.org/officeDocument/2006/relationships/slide" Target="slides/slide13.xml"/><Relationship Id="rId39" Type="http://schemas.openxmlformats.org/officeDocument/2006/relationships/font" Target="fonts/Alegreya-boldItalic.fntdata"/><Relationship Id="rId16" Type="http://schemas.openxmlformats.org/officeDocument/2006/relationships/slide" Target="slides/slide12.xml"/><Relationship Id="rId38" Type="http://schemas.openxmlformats.org/officeDocument/2006/relationships/font" Target="fonts/Alegreya-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13th Amendment: Emancipation Proclamation, Black Codes, Jim Crow, Segregation, </a:t>
            </a:r>
          </a:p>
          <a:p>
            <a:pPr lvl="0">
              <a:spcBef>
                <a:spcPts val="0"/>
              </a:spcBef>
              <a:buNone/>
            </a:pPr>
            <a:r>
              <a:rPr lang="en"/>
              <a:t>Drug Laws - War on Drugs,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1" Type="http://schemas.openxmlformats.org/officeDocument/2006/relationships/hyperlink" Target="http://theeconomiccollapseblog.com/archives/illegal-immigration-and-gangs-someday-our-cities-will-burn-because-we-didnt-protect-our-borders" TargetMode="External"/><Relationship Id="rId10" Type="http://schemas.openxmlformats.org/officeDocument/2006/relationships/hyperlink" Target="http://www.prb.org/Publications/Articles/2012/us-incarceration.aspx" TargetMode="External"/><Relationship Id="rId13" Type="http://schemas.openxmlformats.org/officeDocument/2006/relationships/hyperlink" Target="http://www.washingtonpost.com/blogs/wonkblog/wp/2013/08/13/wonkbook-11-facts-about-americas-prison-population/" TargetMode="External"/><Relationship Id="rId12" Type="http://schemas.openxmlformats.org/officeDocument/2006/relationships/hyperlink" Target="http://www.washingtonpost.com/blogs/wonkblog/wp/2013/08/13/wonkbook-11-facts-about-americas-prison-population/"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prisonpolicy.org/reports/pie.html" TargetMode="External"/><Relationship Id="rId4" Type="http://schemas.openxmlformats.org/officeDocument/2006/relationships/hyperlink" Target="https://news.vice.com/article/the-mass-incarceration-problem-in-america" TargetMode="External"/><Relationship Id="rId9" Type="http://schemas.openxmlformats.org/officeDocument/2006/relationships/hyperlink" Target="http://www.prb.org/Publications/Articles/2012/us-incarceration.aspx" TargetMode="External"/><Relationship Id="rId5" Type="http://schemas.openxmlformats.org/officeDocument/2006/relationships/hyperlink" Target="http://www.theatlantic.com/politics/archive/2014/07/the-leader-of-the-unfree-world/374348/" TargetMode="External"/><Relationship Id="rId6" Type="http://schemas.openxmlformats.org/officeDocument/2006/relationships/hyperlink" Target="http://www.theatlantic.com/politics/archive/2014/07/the-leader-of-the-unfree-world/374348/" TargetMode="External"/><Relationship Id="rId7" Type="http://schemas.openxmlformats.org/officeDocument/2006/relationships/hyperlink" Target="http://www.prisonpolicy.org/reports/pie.html" TargetMode="External"/><Relationship Id="rId8" Type="http://schemas.openxmlformats.org/officeDocument/2006/relationships/hyperlink" Target="http://www.prb.org/Publications/Articles/2012/us-incarceration.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Mass Incarceration </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rPr lang="en"/>
              <a:t>Policy III: Social Action Project</a:t>
            </a:r>
          </a:p>
        </p:txBody>
      </p:sp>
      <p:sp>
        <p:nvSpPr>
          <p:cNvPr id="65" name="Shape 65"/>
          <p:cNvSpPr txBox="1"/>
          <p:nvPr/>
        </p:nvSpPr>
        <p:spPr>
          <a:xfrm>
            <a:off x="1695975" y="4325925"/>
            <a:ext cx="5683200" cy="4920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87900" y="78100"/>
            <a:ext cx="8368200" cy="686100"/>
          </a:xfrm>
          <a:prstGeom prst="rect">
            <a:avLst/>
          </a:prstGeom>
        </p:spPr>
        <p:txBody>
          <a:bodyPr anchorCtr="0" anchor="b" bIns="91425" lIns="91425" rIns="91425" tIns="91425">
            <a:noAutofit/>
          </a:bodyPr>
          <a:lstStyle/>
          <a:p>
            <a:pPr lvl="0">
              <a:spcBef>
                <a:spcPts val="0"/>
              </a:spcBef>
              <a:buNone/>
            </a:pPr>
            <a:r>
              <a:rPr lang="en"/>
              <a:t>Question 6: Levels of Intervention</a:t>
            </a:r>
          </a:p>
        </p:txBody>
      </p:sp>
      <p:sp>
        <p:nvSpPr>
          <p:cNvPr id="120" name="Shape 120"/>
          <p:cNvSpPr txBox="1"/>
          <p:nvPr>
            <p:ph idx="1" type="body"/>
          </p:nvPr>
        </p:nvSpPr>
        <p:spPr>
          <a:xfrm>
            <a:off x="0" y="764200"/>
            <a:ext cx="9144000" cy="3760200"/>
          </a:xfrm>
          <a:prstGeom prst="rect">
            <a:avLst/>
          </a:prstGeom>
        </p:spPr>
        <p:txBody>
          <a:bodyPr anchorCtr="0" anchor="t" bIns="91425" lIns="91425" rIns="91425" tIns="91425">
            <a:noAutofit/>
          </a:bodyPr>
          <a:lstStyle/>
          <a:p>
            <a:pPr indent="-228600" lvl="0" marL="457200" rtl="0">
              <a:spcBef>
                <a:spcPts val="0"/>
              </a:spcBef>
              <a:buFont typeface="Bree Serif"/>
            </a:pPr>
            <a:r>
              <a:rPr lang="en">
                <a:latin typeface="Bree Serif"/>
                <a:ea typeface="Bree Serif"/>
                <a:cs typeface="Bree Serif"/>
                <a:sym typeface="Bree Serif"/>
              </a:rPr>
              <a:t>Meta-Macro: 		</a:t>
            </a:r>
            <a:r>
              <a:rPr i="1" lang="en">
                <a:solidFill>
                  <a:schemeClr val="lt2"/>
                </a:solidFill>
                <a:latin typeface="Alegreya"/>
                <a:ea typeface="Alegreya"/>
                <a:cs typeface="Alegreya"/>
                <a:sym typeface="Alegreya"/>
              </a:rPr>
              <a:t>“Justice is what Love looks like in Public” ~ Cornel West</a:t>
            </a:r>
          </a:p>
          <a:p>
            <a:pPr indent="-228600" lvl="1" marL="914400" rtl="0">
              <a:spcBef>
                <a:spcPts val="0"/>
              </a:spcBef>
              <a:buFont typeface="Bree Serif"/>
            </a:pPr>
            <a:r>
              <a:rPr lang="en" sz="1400">
                <a:latin typeface="Bree Serif"/>
                <a:ea typeface="Bree Serif"/>
                <a:cs typeface="Bree Serif"/>
                <a:sym typeface="Bree Serif"/>
              </a:rPr>
              <a:t>United Nations Human Rights (CERD, International Drug Reforms);</a:t>
            </a:r>
          </a:p>
          <a:p>
            <a:pPr indent="-317500" lvl="1" marL="914400" rtl="0">
              <a:spcBef>
                <a:spcPts val="0"/>
              </a:spcBef>
              <a:buSzPct val="100000"/>
              <a:buFont typeface="Bree Serif"/>
            </a:pPr>
            <a:r>
              <a:rPr lang="en" sz="1400">
                <a:latin typeface="Bree Serif"/>
                <a:ea typeface="Bree Serif"/>
                <a:cs typeface="Bree Serif"/>
                <a:sym typeface="Bree Serif"/>
              </a:rPr>
              <a:t>International figures attempting to shift stigma (Pope Francis, Dalai Lama etc.)</a:t>
            </a:r>
          </a:p>
          <a:p>
            <a:pPr indent="-317500" lvl="1" marL="914400" rtl="0">
              <a:spcBef>
                <a:spcPts val="0"/>
              </a:spcBef>
              <a:buSzPct val="100000"/>
              <a:buFont typeface="Bree Serif"/>
            </a:pPr>
            <a:r>
              <a:rPr lang="en" sz="1400">
                <a:latin typeface="Bree Serif"/>
                <a:ea typeface="Bree Serif"/>
                <a:cs typeface="Bree Serif"/>
                <a:sym typeface="Bree Serif"/>
              </a:rPr>
              <a:t>Solidarity Movements  (e.g. #BLM and Free Palestine Movement, use of social media e.g. Arab Spring, Hunger Strikes, Twitter)</a:t>
            </a:r>
          </a:p>
          <a:p>
            <a:pPr indent="-228600" lvl="1" marL="914400" rtl="0">
              <a:spcBef>
                <a:spcPts val="0"/>
              </a:spcBef>
              <a:buFont typeface="Bree Serif"/>
            </a:pPr>
            <a:r>
              <a:rPr lang="en">
                <a:latin typeface="Bree Serif"/>
                <a:ea typeface="Bree Serif"/>
                <a:cs typeface="Bree Serif"/>
                <a:sym typeface="Bree Serif"/>
              </a:rPr>
              <a:t>Changing international policies &amp; foreign policies. Away from military centered and more towards reform and rehabilitation (paradigm shift)</a:t>
            </a:r>
          </a:p>
          <a:p>
            <a:pPr indent="-228600" lvl="1" marL="914400" rtl="0">
              <a:spcBef>
                <a:spcPts val="0"/>
              </a:spcBef>
              <a:buFont typeface="Bree Serif"/>
            </a:pPr>
            <a:r>
              <a:rPr lang="en">
                <a:latin typeface="Bree Serif"/>
                <a:ea typeface="Bree Serif"/>
                <a:cs typeface="Bree Serif"/>
                <a:sym typeface="Bree Serif"/>
              </a:rPr>
              <a:t>Shifting Cultural Consciousness (12 Grand Challenges “Smart Decarceration”  challenge to SWers)</a:t>
            </a:r>
          </a:p>
          <a:p>
            <a:pPr indent="-228600" lvl="0" marL="457200" rtl="0">
              <a:spcBef>
                <a:spcPts val="0"/>
              </a:spcBef>
              <a:buFont typeface="Bree Serif"/>
            </a:pPr>
            <a:r>
              <a:rPr lang="en">
                <a:latin typeface="Bree Serif"/>
                <a:ea typeface="Bree Serif"/>
                <a:cs typeface="Bree Serif"/>
                <a:sym typeface="Bree Serif"/>
              </a:rPr>
              <a:t>Macro:</a:t>
            </a:r>
          </a:p>
          <a:p>
            <a:pPr indent="-228600" lvl="1" marL="914400" rtl="0">
              <a:spcBef>
                <a:spcPts val="0"/>
              </a:spcBef>
              <a:buFont typeface="Bree Serif"/>
            </a:pPr>
            <a:r>
              <a:rPr lang="en">
                <a:latin typeface="Bree Serif"/>
                <a:ea typeface="Bree Serif"/>
                <a:cs typeface="Bree Serif"/>
                <a:sym typeface="Bree Serif"/>
              </a:rPr>
              <a:t>Changing the legal framework in US. (“Unjust laws” and practices)</a:t>
            </a:r>
          </a:p>
          <a:p>
            <a:pPr indent="-228600" lvl="1" marL="914400" rtl="0">
              <a:spcBef>
                <a:spcPts val="0"/>
              </a:spcBef>
              <a:buFont typeface="Bree Serif"/>
            </a:pPr>
            <a:r>
              <a:rPr lang="en">
                <a:latin typeface="Bree Serif"/>
                <a:ea typeface="Bree Serif"/>
                <a:cs typeface="Bree Serif"/>
                <a:sym typeface="Bree Serif"/>
              </a:rPr>
              <a:t>Dismantle the US Prison Industrial Complex (insourcing, for-profit prisons, etc.)</a:t>
            </a:r>
          </a:p>
          <a:p>
            <a:pPr indent="-228600" lvl="1" marL="914400" rtl="0">
              <a:spcBef>
                <a:spcPts val="0"/>
              </a:spcBef>
              <a:buFont typeface="Bree Serif"/>
            </a:pPr>
            <a:r>
              <a:rPr lang="en">
                <a:latin typeface="Bree Serif"/>
                <a:ea typeface="Bree Serif"/>
                <a:cs typeface="Bree Serif"/>
                <a:sym typeface="Bree Serif"/>
              </a:rPr>
              <a:t>End the School to Prison Pipeline (e.g. Springfield Public Schools </a:t>
            </a:r>
            <a:r>
              <a:rPr i="1" lang="en">
                <a:latin typeface="Bree Serif"/>
                <a:ea typeface="Bree Serif"/>
                <a:cs typeface="Bree Serif"/>
                <a:sym typeface="Bree Serif"/>
              </a:rPr>
              <a:t>article</a:t>
            </a:r>
            <a:r>
              <a:rPr lang="en">
                <a:latin typeface="Bree Serif"/>
                <a:ea typeface="Bree Serif"/>
                <a:cs typeface="Bree Serif"/>
                <a:sym typeface="Bree Serif"/>
              </a:rPr>
              <a:t>)</a:t>
            </a:r>
          </a:p>
          <a:p>
            <a:pPr indent="-228600" lvl="1" marL="914400" rtl="0">
              <a:spcBef>
                <a:spcPts val="0"/>
              </a:spcBef>
              <a:buFont typeface="Bree Serif"/>
            </a:pPr>
            <a:r>
              <a:rPr lang="en">
                <a:latin typeface="Bree Serif"/>
                <a:ea typeface="Bree Serif"/>
                <a:cs typeface="Bree Serif"/>
                <a:sym typeface="Bree Serif"/>
              </a:rPr>
              <a:t>Anti-Racist Trainings (NY State NASW example)</a:t>
            </a:r>
          </a:p>
          <a:p>
            <a:pPr indent="0" lvl="0" marL="457200">
              <a:spcBef>
                <a:spcPts val="0"/>
              </a:spcBef>
              <a:buNone/>
            </a:pPr>
            <a:r>
              <a:t/>
            </a:r>
            <a:endParaRPr>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87900" y="458025"/>
            <a:ext cx="8368200" cy="686100"/>
          </a:xfrm>
          <a:prstGeom prst="rect">
            <a:avLst/>
          </a:prstGeom>
        </p:spPr>
        <p:txBody>
          <a:bodyPr anchorCtr="0" anchor="b" bIns="91425" lIns="91425" rIns="91425" tIns="91425">
            <a:noAutofit/>
          </a:bodyPr>
          <a:lstStyle/>
          <a:p>
            <a:pPr indent="-228600" lvl="0" marL="457200">
              <a:spcBef>
                <a:spcPts val="0"/>
              </a:spcBef>
              <a:buChar char="●"/>
            </a:pPr>
            <a:r>
              <a:rPr lang="en"/>
              <a:t>Levels of Intervention continued</a:t>
            </a:r>
          </a:p>
        </p:txBody>
      </p:sp>
      <p:sp>
        <p:nvSpPr>
          <p:cNvPr id="126" name="Shape 126"/>
          <p:cNvSpPr txBox="1"/>
          <p:nvPr>
            <p:ph idx="1" type="body"/>
          </p:nvPr>
        </p:nvSpPr>
        <p:spPr>
          <a:xfrm>
            <a:off x="670875" y="15564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Mezzo Le</a:t>
            </a:r>
            <a:r>
              <a:rPr lang="en"/>
              <a:t>vel</a:t>
            </a:r>
          </a:p>
          <a:p>
            <a:pPr indent="-228600" lvl="1" marL="914400" rtl="0">
              <a:spcBef>
                <a:spcPts val="0"/>
              </a:spcBef>
              <a:buChar char="○"/>
            </a:pPr>
            <a:r>
              <a:rPr lang="en"/>
              <a:t>Mezzo level deals primarily with at-risk groups</a:t>
            </a:r>
          </a:p>
          <a:p>
            <a:pPr indent="-228600" lvl="1" marL="914400" rtl="0">
              <a:spcBef>
                <a:spcPts val="0"/>
              </a:spcBef>
              <a:buChar char="○"/>
            </a:pPr>
            <a:r>
              <a:rPr lang="en"/>
              <a:t>Promotes sustainable communities</a:t>
            </a:r>
          </a:p>
          <a:p>
            <a:pPr indent="-228600" lvl="1" marL="914400" rtl="0">
              <a:spcBef>
                <a:spcPts val="0"/>
              </a:spcBef>
              <a:buChar char="○"/>
            </a:pPr>
            <a:r>
              <a:rPr lang="en"/>
              <a:t>Linking ex-offernders to specific services</a:t>
            </a:r>
          </a:p>
          <a:p>
            <a:pPr indent="-228600" lvl="0" marL="457200" rtl="0">
              <a:spcBef>
                <a:spcPts val="0"/>
              </a:spcBef>
              <a:buChar char="●"/>
            </a:pPr>
            <a:r>
              <a:rPr lang="en"/>
              <a:t>Micro-Level</a:t>
            </a:r>
          </a:p>
          <a:p>
            <a:pPr indent="-228600" lvl="1" marL="914400" rtl="0">
              <a:spcBef>
                <a:spcPts val="0"/>
              </a:spcBef>
              <a:buChar char="○"/>
            </a:pPr>
            <a:r>
              <a:rPr lang="en"/>
              <a:t>Works directly with an individual and/or a family</a:t>
            </a:r>
          </a:p>
          <a:p>
            <a:pPr indent="-228600" lvl="1" marL="914400" rtl="0">
              <a:spcBef>
                <a:spcPts val="0"/>
              </a:spcBef>
              <a:buChar char="○"/>
            </a:pPr>
            <a:r>
              <a:rPr lang="en"/>
              <a:t>Research Study</a:t>
            </a:r>
          </a:p>
          <a:p>
            <a:pPr indent="-228600" lvl="0" marL="457200" rtl="0">
              <a:spcBef>
                <a:spcPts val="0"/>
              </a:spcBef>
              <a:buChar char="●"/>
            </a:pPr>
            <a:r>
              <a:rPr lang="en"/>
              <a:t>Meta-Micro Level</a:t>
            </a:r>
          </a:p>
          <a:p>
            <a:pPr indent="-228600" lvl="1" marL="914400" rtl="0">
              <a:spcBef>
                <a:spcPts val="0"/>
              </a:spcBef>
              <a:buChar char="○"/>
            </a:pPr>
            <a:r>
              <a:rPr lang="en"/>
              <a:t>Everyday life encounters</a:t>
            </a:r>
          </a:p>
          <a:p>
            <a:pPr indent="-228600" lvl="1" marL="914400" rtl="0">
              <a:spcBef>
                <a:spcPts val="0"/>
              </a:spcBef>
              <a:buChar char="○"/>
            </a:pPr>
            <a:r>
              <a:rPr lang="en"/>
              <a:t>Being kind and/or random acts of kindness</a:t>
            </a:r>
          </a:p>
          <a:p>
            <a:pPr indent="-228600" lvl="1" marL="914400" rtl="0">
              <a:spcBef>
                <a:spcPts val="0"/>
              </a:spcBef>
              <a:buChar char="○"/>
            </a:pPr>
            <a:r>
              <a:rPr lang="en"/>
              <a:t>Non-cognitive interventions</a:t>
            </a:r>
          </a:p>
          <a:p>
            <a:pPr indent="0" lvl="0" marL="457200" rt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sz="2600"/>
              <a:t>Question 7: Qualitative and Quantitative Research</a:t>
            </a:r>
          </a:p>
        </p:txBody>
      </p:sp>
      <p:sp>
        <p:nvSpPr>
          <p:cNvPr id="132" name="Shape 132"/>
          <p:cNvSpPr txBox="1"/>
          <p:nvPr>
            <p:ph idx="1" type="body"/>
          </p:nvPr>
        </p:nvSpPr>
        <p:spPr>
          <a:xfrm>
            <a:off x="387900" y="1489824"/>
            <a:ext cx="8368200" cy="3078900"/>
          </a:xfrm>
          <a:prstGeom prst="rect">
            <a:avLst/>
          </a:prstGeom>
        </p:spPr>
        <p:txBody>
          <a:bodyPr anchorCtr="0" anchor="t" bIns="91425" lIns="91425" rIns="91425" tIns="91425">
            <a:noAutofit/>
          </a:bodyPr>
          <a:lstStyle/>
          <a:p>
            <a:pPr lvl="0" rtl="0">
              <a:spcBef>
                <a:spcPts val="0"/>
              </a:spcBef>
              <a:buNone/>
            </a:pPr>
            <a:r>
              <a:rPr lang="en" u="sng"/>
              <a:t>Quantitative Studies</a:t>
            </a:r>
          </a:p>
          <a:p>
            <a:pPr indent="-317500" lvl="0" marL="914400" rtl="0">
              <a:spcBef>
                <a:spcPts val="0"/>
              </a:spcBef>
              <a:buSzPct val="100000"/>
            </a:pPr>
            <a:r>
              <a:rPr lang="en" sz="1400"/>
              <a:t>Research suggests that incarcerating individuals have both negative and positive effects on the community.</a:t>
            </a:r>
          </a:p>
          <a:p>
            <a:pPr indent="-317500" lvl="0" marL="914400" rtl="0">
              <a:spcBef>
                <a:spcPts val="0"/>
              </a:spcBef>
              <a:buSzPct val="100000"/>
            </a:pPr>
            <a:r>
              <a:rPr lang="en" sz="1400"/>
              <a:t>Research also suggests programs that have worked for families who are affected by incarceration.</a:t>
            </a:r>
          </a:p>
          <a:p>
            <a:pPr lvl="0">
              <a:spcBef>
                <a:spcPts val="0"/>
              </a:spcBef>
              <a:buNone/>
            </a:pPr>
            <a:r>
              <a:rPr lang="en"/>
              <a:t>Qualitative Studies</a:t>
            </a:r>
          </a:p>
          <a:p>
            <a:pPr indent="-317500" lvl="0" marL="914400" rtl="0">
              <a:spcBef>
                <a:spcPts val="0"/>
              </a:spcBef>
              <a:buSzPct val="100000"/>
            </a:pPr>
            <a:r>
              <a:rPr lang="en" sz="1400"/>
              <a:t>Research suggests that the role caretakers of children whose parents are incarcerated is an area that many have not discussed when looking at mass incarceration.</a:t>
            </a:r>
          </a:p>
          <a:p>
            <a:pPr indent="-317500" lvl="0" marL="914400" rtl="0">
              <a:spcBef>
                <a:spcPts val="0"/>
              </a:spcBef>
              <a:buSzPct val="100000"/>
            </a:pPr>
            <a:r>
              <a:rPr lang="en" sz="1400"/>
              <a:t>Research has explored the perspectives of spouses whose partner is incarcerated.</a:t>
            </a:r>
          </a:p>
          <a:p>
            <a:pPr lvl="0" rtl="0">
              <a:spcBef>
                <a:spcPts val="0"/>
              </a:spcBef>
              <a:buNone/>
            </a:pPr>
            <a:r>
              <a:t/>
            </a:r>
            <a:endParaRPr sz="1400"/>
          </a:p>
          <a:p>
            <a:pPr lvl="0" rt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sz="2400"/>
              <a:t>Question 7: Qualitative and Quantitative Research (cntd)</a:t>
            </a:r>
          </a:p>
        </p:txBody>
      </p:sp>
      <p:sp>
        <p:nvSpPr>
          <p:cNvPr id="138" name="Shape 138"/>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Interviews were conducted on a parole officer, probation officer and correctional officer.</a:t>
            </a:r>
          </a:p>
          <a:p>
            <a:pPr indent="-228600" lvl="0" marL="457200" rtl="0">
              <a:spcBef>
                <a:spcPts val="0"/>
              </a:spcBef>
            </a:pPr>
            <a:r>
              <a:rPr lang="en"/>
              <a:t>Each interview lasted about 30 minutes and they were asked to sign an ethics consent form.</a:t>
            </a:r>
          </a:p>
          <a:p>
            <a:pPr indent="-228600" lvl="0" marL="457200" rtl="0">
              <a:spcBef>
                <a:spcPts val="0"/>
              </a:spcBef>
            </a:pPr>
            <a:r>
              <a:rPr lang="en"/>
              <a:t>Common theme was that there need to be more programs implemented for prisoners who are released into the community.</a:t>
            </a:r>
          </a:p>
          <a:p>
            <a:pPr indent="-228600" lvl="0" marL="457200" rtl="0">
              <a:spcBef>
                <a:spcPts val="0"/>
              </a:spcBef>
            </a:pPr>
            <a:r>
              <a:rPr lang="en"/>
              <a:t>Providing employment and vocational training to recently released inmates could help </a:t>
            </a:r>
            <a:r>
              <a:rPr lang="en"/>
              <a:t>reduce</a:t>
            </a:r>
            <a:r>
              <a:rPr lang="en"/>
              <a:t> </a:t>
            </a:r>
            <a:r>
              <a:rPr lang="en"/>
              <a:t>recidivism</a:t>
            </a:r>
            <a:r>
              <a:rPr lang="en"/>
              <a:t> rates.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Question 8: Ground Rules</a:t>
            </a:r>
          </a:p>
        </p:txBody>
      </p:sp>
      <p:sp>
        <p:nvSpPr>
          <p:cNvPr id="144" name="Shape 144"/>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381000" lvl="0" marL="457200" rtl="0">
              <a:spcBef>
                <a:spcPts val="0"/>
              </a:spcBef>
              <a:buSzPct val="100000"/>
              <a:buFont typeface="Times New Roman"/>
              <a:buAutoNum type="arabicPeriod"/>
            </a:pPr>
            <a:r>
              <a:rPr lang="en" sz="2400">
                <a:latin typeface="Times New Roman"/>
                <a:ea typeface="Times New Roman"/>
                <a:cs typeface="Times New Roman"/>
                <a:sym typeface="Times New Roman"/>
              </a:rPr>
              <a:t>It is important to adopt a spirit of compassion for the other and to be wary of creating evil images.</a:t>
            </a:r>
          </a:p>
          <a:p>
            <a:pPr indent="-381000" lvl="0" marL="457200" rtl="0">
              <a:spcBef>
                <a:spcPts val="0"/>
              </a:spcBef>
              <a:buSzPct val="100000"/>
              <a:buFont typeface="Times New Roman"/>
              <a:buAutoNum type="arabicPeriod"/>
            </a:pPr>
            <a:r>
              <a:rPr lang="en" sz="2400">
                <a:latin typeface="Times New Roman"/>
                <a:ea typeface="Times New Roman"/>
                <a:cs typeface="Times New Roman"/>
                <a:sym typeface="Times New Roman"/>
              </a:rPr>
              <a:t>It is important to keep an open mind.</a:t>
            </a:r>
          </a:p>
          <a:p>
            <a:pPr indent="-381000" lvl="0" marL="457200">
              <a:spcBef>
                <a:spcPts val="0"/>
              </a:spcBef>
              <a:buSzPct val="100000"/>
              <a:buFont typeface="Times New Roman"/>
              <a:buAutoNum type="arabicPeriod"/>
            </a:pPr>
            <a:r>
              <a:rPr lang="en" sz="2400">
                <a:latin typeface="Times New Roman"/>
                <a:ea typeface="Times New Roman"/>
                <a:cs typeface="Times New Roman"/>
                <a:sym typeface="Times New Roman"/>
              </a:rPr>
              <a:t>One must not be afraid of tackling ambiguity.</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Selected Social Actions</a:t>
            </a:r>
          </a:p>
        </p:txBody>
      </p:sp>
      <p:sp>
        <p:nvSpPr>
          <p:cNvPr id="150" name="Shape 150"/>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Spreading Awareness through Social Media</a:t>
            </a:r>
          </a:p>
          <a:p>
            <a:pPr indent="-228600" lvl="0" marL="457200" rtl="0">
              <a:spcBef>
                <a:spcPts val="0"/>
              </a:spcBef>
            </a:pPr>
            <a:r>
              <a:rPr lang="en"/>
              <a:t>Getting involved in social justice movements</a:t>
            </a:r>
          </a:p>
          <a:p>
            <a:pPr indent="-228600" lvl="0" marL="457200" rtl="0">
              <a:spcBef>
                <a:spcPts val="0"/>
              </a:spcBef>
            </a:pPr>
            <a:r>
              <a:rPr lang="en"/>
              <a:t>Writing letters to individuals in congress</a:t>
            </a:r>
          </a:p>
          <a:p>
            <a:pPr indent="-228600" lvl="0" marL="457200" rtl="0">
              <a:spcBef>
                <a:spcPts val="0"/>
              </a:spcBef>
            </a:pPr>
            <a:r>
              <a:rPr lang="en"/>
              <a:t>Holding conferences </a:t>
            </a:r>
          </a:p>
          <a:p>
            <a:pPr indent="-228600" lvl="0" marL="457200">
              <a:spcBef>
                <a:spcPts val="0"/>
              </a:spcBef>
            </a:pPr>
            <a:r>
              <a:rPr lang="en"/>
              <a:t>Building a movement for the social injustice</a:t>
            </a:r>
          </a:p>
        </p:txBody>
      </p:sp>
      <p:pic>
        <p:nvPicPr>
          <p:cNvPr id="151" name="Shape 151"/>
          <p:cNvPicPr preferRelativeResize="0"/>
          <p:nvPr/>
        </p:nvPicPr>
        <p:blipFill>
          <a:blip r:embed="rId3">
            <a:alphaModFix/>
          </a:blip>
          <a:stretch>
            <a:fillRect/>
          </a:stretch>
        </p:blipFill>
        <p:spPr>
          <a:xfrm>
            <a:off x="950825" y="3143250"/>
            <a:ext cx="2857500" cy="1905000"/>
          </a:xfrm>
          <a:prstGeom prst="rect">
            <a:avLst/>
          </a:prstGeom>
          <a:noFill/>
          <a:ln>
            <a:noFill/>
          </a:ln>
        </p:spPr>
      </p:pic>
      <p:pic>
        <p:nvPicPr>
          <p:cNvPr id="152" name="Shape 152"/>
          <p:cNvPicPr preferRelativeResize="0"/>
          <p:nvPr/>
        </p:nvPicPr>
        <p:blipFill>
          <a:blip r:embed="rId4">
            <a:alphaModFix/>
          </a:blip>
          <a:stretch>
            <a:fillRect/>
          </a:stretch>
        </p:blipFill>
        <p:spPr>
          <a:xfrm>
            <a:off x="4848275" y="3101475"/>
            <a:ext cx="3618375" cy="19467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Question 10</a:t>
            </a:r>
          </a:p>
        </p:txBody>
      </p:sp>
      <p:sp>
        <p:nvSpPr>
          <p:cNvPr id="158" name="Shape 158"/>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Ethical issues to consider</a:t>
            </a:r>
          </a:p>
          <a:p>
            <a:pPr indent="-228600" lvl="0" marL="457200" rtl="0">
              <a:spcBef>
                <a:spcPts val="0"/>
              </a:spcBef>
            </a:pPr>
            <a:r>
              <a:rPr lang="en"/>
              <a:t>Grant writing</a:t>
            </a:r>
          </a:p>
          <a:p>
            <a:pPr indent="-228600" lvl="0" marL="457200" rtl="0">
              <a:spcBef>
                <a:spcPts val="0"/>
              </a:spcBef>
            </a:pPr>
            <a:r>
              <a:rPr lang="en"/>
              <a:t>Available and accessible services</a:t>
            </a:r>
          </a:p>
          <a:p>
            <a:pPr indent="-228600" lvl="0" marL="457200">
              <a:spcBef>
                <a:spcPts val="0"/>
              </a:spcBef>
            </a:pPr>
            <a:r>
              <a:rPr lang="en"/>
              <a:t>Using technology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87900" y="214475"/>
            <a:ext cx="8368200" cy="686100"/>
          </a:xfrm>
          <a:prstGeom prst="rect">
            <a:avLst/>
          </a:prstGeom>
        </p:spPr>
        <p:txBody>
          <a:bodyPr anchorCtr="0" anchor="b" bIns="91425" lIns="91425" rIns="91425" tIns="91425">
            <a:noAutofit/>
          </a:bodyPr>
          <a:lstStyle/>
          <a:p>
            <a:pPr lvl="0">
              <a:spcBef>
                <a:spcPts val="0"/>
              </a:spcBef>
              <a:buNone/>
            </a:pPr>
            <a:r>
              <a:rPr lang="en"/>
              <a:t>Question 11: Relevant Policy Initiatives</a:t>
            </a:r>
          </a:p>
        </p:txBody>
      </p:sp>
      <p:sp>
        <p:nvSpPr>
          <p:cNvPr id="164" name="Shape 164"/>
          <p:cNvSpPr txBox="1"/>
          <p:nvPr>
            <p:ph idx="1" type="body"/>
          </p:nvPr>
        </p:nvSpPr>
        <p:spPr>
          <a:xfrm>
            <a:off x="387900" y="841149"/>
            <a:ext cx="8368200" cy="3935400"/>
          </a:xfrm>
          <a:prstGeom prst="rect">
            <a:avLst/>
          </a:prstGeom>
        </p:spPr>
        <p:txBody>
          <a:bodyPr anchorCtr="0" anchor="t" bIns="91425" lIns="91425" rIns="91425" tIns="91425">
            <a:noAutofit/>
          </a:bodyPr>
          <a:lstStyle/>
          <a:p>
            <a:pPr indent="-228600" lvl="0" marL="457200" rtl="0">
              <a:spcBef>
                <a:spcPts val="0"/>
              </a:spcBef>
              <a:buFont typeface="Bree Serif"/>
            </a:pPr>
            <a:r>
              <a:rPr lang="en">
                <a:latin typeface="Bree Serif"/>
                <a:ea typeface="Bree Serif"/>
                <a:cs typeface="Bree Serif"/>
                <a:sym typeface="Bree Serif"/>
              </a:rPr>
              <a:t>LOCAL: </a:t>
            </a:r>
          </a:p>
          <a:p>
            <a:pPr indent="-228600" lvl="1" marL="914400" rtl="0">
              <a:spcBef>
                <a:spcPts val="0"/>
              </a:spcBef>
              <a:buFont typeface="Bree Serif"/>
            </a:pPr>
            <a:r>
              <a:rPr lang="en">
                <a:latin typeface="Bree Serif"/>
                <a:ea typeface="Bree Serif"/>
                <a:cs typeface="Bree Serif"/>
                <a:sym typeface="Bree Serif"/>
              </a:rPr>
              <a:t>Hampden County Drug Court (PVP, JWJ) </a:t>
            </a:r>
          </a:p>
          <a:p>
            <a:pPr indent="-228600" lvl="1" marL="914400" rtl="0">
              <a:spcBef>
                <a:spcPts val="0"/>
              </a:spcBef>
              <a:buFont typeface="Bree Serif"/>
            </a:pPr>
            <a:r>
              <a:rPr lang="en">
                <a:latin typeface="Bree Serif"/>
                <a:ea typeface="Bree Serif"/>
                <a:cs typeface="Bree Serif"/>
                <a:sym typeface="Bree Serif"/>
              </a:rPr>
              <a:t>Springfield Public Schools</a:t>
            </a:r>
          </a:p>
          <a:p>
            <a:pPr indent="-228600" lvl="0" marL="457200" rtl="0">
              <a:spcBef>
                <a:spcPts val="0"/>
              </a:spcBef>
              <a:buFont typeface="Bree Serif"/>
            </a:pPr>
            <a:r>
              <a:rPr lang="en">
                <a:latin typeface="Bree Serif"/>
                <a:ea typeface="Bree Serif"/>
                <a:cs typeface="Bree Serif"/>
                <a:sym typeface="Bree Serif"/>
              </a:rPr>
              <a:t>STATE: </a:t>
            </a:r>
          </a:p>
          <a:p>
            <a:pPr indent="-228600" lvl="1" marL="914400" rtl="0">
              <a:spcBef>
                <a:spcPts val="0"/>
              </a:spcBef>
              <a:buFont typeface="Bree Serif"/>
            </a:pPr>
            <a:r>
              <a:rPr lang="en">
                <a:latin typeface="Bree Serif"/>
                <a:ea typeface="Bree Serif"/>
                <a:cs typeface="Bree Serif"/>
                <a:sym typeface="Bree Serif"/>
              </a:rPr>
              <a:t>Justice Reinvestment Act (SB64 &amp;  HB1469); worked with national organization Council on State Governments (nfp); Bipartisan.</a:t>
            </a:r>
          </a:p>
          <a:p>
            <a:pPr indent="-228600" lvl="0" marL="457200" rtl="0">
              <a:spcBef>
                <a:spcPts val="0"/>
              </a:spcBef>
              <a:buFont typeface="Bree Serif"/>
            </a:pPr>
            <a:r>
              <a:rPr lang="en">
                <a:latin typeface="Bree Serif"/>
                <a:ea typeface="Bree Serif"/>
                <a:cs typeface="Bree Serif"/>
                <a:sym typeface="Bree Serif"/>
              </a:rPr>
              <a:t>NATIONAL:</a:t>
            </a:r>
          </a:p>
          <a:p>
            <a:pPr indent="-228600" lvl="1" marL="914400" rtl="0">
              <a:spcBef>
                <a:spcPts val="0"/>
              </a:spcBef>
              <a:buFont typeface="Bree Serif"/>
            </a:pPr>
            <a:r>
              <a:rPr lang="en">
                <a:latin typeface="Bree Serif"/>
                <a:ea typeface="Bree Serif"/>
                <a:cs typeface="Bree Serif"/>
                <a:sym typeface="Bree Serif"/>
              </a:rPr>
              <a:t>(-) Criminalization of Immigration and Poverty; ICE detention centers, and militarization of the border</a:t>
            </a:r>
          </a:p>
          <a:p>
            <a:pPr indent="-228600" lvl="1" marL="914400" rtl="0">
              <a:spcBef>
                <a:spcPts val="0"/>
              </a:spcBef>
              <a:buFont typeface="Bree Serif"/>
            </a:pPr>
            <a:r>
              <a:rPr lang="en">
                <a:latin typeface="Bree Serif"/>
                <a:ea typeface="Bree Serif"/>
                <a:cs typeface="Bree Serif"/>
                <a:sym typeface="Bree Serif"/>
              </a:rPr>
              <a:t>(+) 12 Grand Challenges -  working to introduce legislation to reform criminal justice system; challenge to SWers</a:t>
            </a:r>
          </a:p>
          <a:p>
            <a:pPr indent="-228600" lvl="0" marL="457200" rtl="0">
              <a:spcBef>
                <a:spcPts val="0"/>
              </a:spcBef>
              <a:buFont typeface="Bree Serif"/>
            </a:pPr>
            <a:r>
              <a:rPr lang="en">
                <a:latin typeface="Bree Serif"/>
                <a:ea typeface="Bree Serif"/>
                <a:cs typeface="Bree Serif"/>
                <a:sym typeface="Bree Serif"/>
              </a:rPr>
              <a:t>INTERNATIONAL: </a:t>
            </a:r>
          </a:p>
          <a:p>
            <a:pPr indent="-228600" lvl="1" marL="914400" rtl="0">
              <a:spcBef>
                <a:spcPts val="0"/>
              </a:spcBef>
              <a:buFont typeface="Bree Serif"/>
            </a:pPr>
            <a:r>
              <a:rPr lang="en">
                <a:latin typeface="Bree Serif"/>
                <a:ea typeface="Bree Serif"/>
                <a:cs typeface="Bree Serif"/>
                <a:sym typeface="Bree Serif"/>
              </a:rPr>
              <a:t>CERD working group, Stronger collaboration and adherence to UN Human Rights Charter, 92nd Session of CERD currently underway (April 24-May 10, 2017)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254200" y="199575"/>
            <a:ext cx="8368200" cy="686100"/>
          </a:xfrm>
          <a:prstGeom prst="rect">
            <a:avLst/>
          </a:prstGeom>
        </p:spPr>
        <p:txBody>
          <a:bodyPr anchorCtr="0" anchor="b" bIns="91425" lIns="91425" rIns="91425" tIns="91425">
            <a:noAutofit/>
          </a:bodyPr>
          <a:lstStyle/>
          <a:p>
            <a:pPr lvl="0">
              <a:spcBef>
                <a:spcPts val="0"/>
              </a:spcBef>
              <a:buNone/>
            </a:pPr>
            <a:r>
              <a:rPr lang="en"/>
              <a:t>Constructing a Persuasive Argument </a:t>
            </a:r>
          </a:p>
        </p:txBody>
      </p:sp>
      <p:sp>
        <p:nvSpPr>
          <p:cNvPr id="170" name="Shape 170"/>
          <p:cNvSpPr txBox="1"/>
          <p:nvPr>
            <p:ph idx="1" type="body"/>
          </p:nvPr>
        </p:nvSpPr>
        <p:spPr>
          <a:xfrm>
            <a:off x="254200" y="1443800"/>
            <a:ext cx="8368200" cy="3199500"/>
          </a:xfrm>
          <a:prstGeom prst="rect">
            <a:avLst/>
          </a:prstGeom>
        </p:spPr>
        <p:txBody>
          <a:bodyPr anchorCtr="0" anchor="t" bIns="91425" lIns="91425" rIns="91425" tIns="91425">
            <a:noAutofit/>
          </a:bodyPr>
          <a:lstStyle/>
          <a:p>
            <a:pPr indent="-228600" lvl="0" marL="457200" rtl="0">
              <a:spcBef>
                <a:spcPts val="0"/>
              </a:spcBef>
              <a:buChar char="-"/>
            </a:pPr>
            <a:r>
              <a:rPr lang="en"/>
              <a:t>Building communities for </a:t>
            </a:r>
            <a:r>
              <a:rPr lang="en"/>
              <a:t>disenfranchised</a:t>
            </a:r>
            <a:r>
              <a:rPr lang="en"/>
              <a:t> groups </a:t>
            </a:r>
          </a:p>
          <a:p>
            <a:pPr indent="-228600" lvl="0" marL="457200" rtl="0">
              <a:spcBef>
                <a:spcPts val="0"/>
              </a:spcBef>
              <a:buChar char="-"/>
            </a:pPr>
            <a:r>
              <a:rPr lang="en"/>
              <a:t>After school programs </a:t>
            </a:r>
          </a:p>
          <a:p>
            <a:pPr indent="-228600" lvl="0" marL="457200" rtl="0">
              <a:spcBef>
                <a:spcPts val="0"/>
              </a:spcBef>
              <a:buChar char="-"/>
            </a:pPr>
            <a:r>
              <a:rPr lang="en"/>
              <a:t>Laws need to be implemented </a:t>
            </a:r>
          </a:p>
          <a:p>
            <a:pPr indent="-228600" lvl="0" marL="457200" rtl="0">
              <a:spcBef>
                <a:spcPts val="0"/>
              </a:spcBef>
              <a:buChar char="-"/>
            </a:pPr>
            <a:r>
              <a:rPr lang="en"/>
              <a:t>Soup Kitchens</a:t>
            </a:r>
          </a:p>
          <a:p>
            <a:pPr indent="-228600" lvl="0" marL="457200">
              <a:spcBef>
                <a:spcPts val="0"/>
              </a:spcBef>
              <a:buChar char="-"/>
            </a:pPr>
            <a:r>
              <a:rPr lang="en"/>
              <a:t>Access of education </a:t>
            </a:r>
          </a:p>
        </p:txBody>
      </p:sp>
      <p:pic>
        <p:nvPicPr>
          <p:cNvPr id="171" name="Shape 171"/>
          <p:cNvPicPr preferRelativeResize="0"/>
          <p:nvPr/>
        </p:nvPicPr>
        <p:blipFill>
          <a:blip r:embed="rId3">
            <a:alphaModFix/>
          </a:blip>
          <a:stretch>
            <a:fillRect/>
          </a:stretch>
        </p:blipFill>
        <p:spPr>
          <a:xfrm>
            <a:off x="1368225" y="3254612"/>
            <a:ext cx="2800350" cy="1628775"/>
          </a:xfrm>
          <a:prstGeom prst="rect">
            <a:avLst/>
          </a:prstGeom>
          <a:noFill/>
          <a:ln>
            <a:noFill/>
          </a:ln>
        </p:spPr>
      </p:pic>
      <p:pic>
        <p:nvPicPr>
          <p:cNvPr id="172" name="Shape 172"/>
          <p:cNvPicPr preferRelativeResize="0"/>
          <p:nvPr/>
        </p:nvPicPr>
        <p:blipFill>
          <a:blip r:embed="rId4">
            <a:alphaModFix/>
          </a:blip>
          <a:stretch>
            <a:fillRect/>
          </a:stretch>
        </p:blipFill>
        <p:spPr>
          <a:xfrm>
            <a:off x="5463537" y="2437675"/>
            <a:ext cx="1819275" cy="1657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a:t>
            </a:r>
            <a:r>
              <a:rPr lang="en"/>
              <a:t>ontinued ...</a:t>
            </a:r>
          </a:p>
        </p:txBody>
      </p:sp>
      <p:sp>
        <p:nvSpPr>
          <p:cNvPr id="178" name="Shape 178"/>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The Connecticut Science Program </a:t>
            </a:r>
          </a:p>
          <a:p>
            <a:pPr lvl="0" rtl="0">
              <a:spcBef>
                <a:spcPts val="0"/>
              </a:spcBef>
              <a:buNone/>
            </a:pPr>
            <a:r>
              <a:t/>
            </a:r>
            <a:endParaRPr/>
          </a:p>
          <a:p>
            <a:pPr indent="-228600" lvl="0" marL="457200" rtl="0">
              <a:spcBef>
                <a:spcPts val="0"/>
              </a:spcBef>
              <a:buChar char="-"/>
            </a:pPr>
            <a:r>
              <a:rPr lang="en"/>
              <a:t>The Artist Collective </a:t>
            </a:r>
          </a:p>
          <a:p>
            <a:pPr lvl="0" rtl="0">
              <a:spcBef>
                <a:spcPts val="0"/>
              </a:spcBef>
              <a:buNone/>
            </a:pPr>
            <a:r>
              <a:t/>
            </a:r>
            <a:endParaRPr/>
          </a:p>
          <a:p>
            <a:pPr indent="-228600" lvl="0" marL="457200">
              <a:spcBef>
                <a:spcPts val="0"/>
              </a:spcBef>
              <a:buChar char="-"/>
            </a:pPr>
            <a:r>
              <a:rPr lang="en"/>
              <a:t>The Blue Hills Civic Association </a:t>
            </a:r>
          </a:p>
        </p:txBody>
      </p:sp>
      <p:pic>
        <p:nvPicPr>
          <p:cNvPr id="179" name="Shape 179"/>
          <p:cNvPicPr preferRelativeResize="0"/>
          <p:nvPr/>
        </p:nvPicPr>
        <p:blipFill>
          <a:blip r:embed="rId3">
            <a:alphaModFix/>
          </a:blip>
          <a:stretch>
            <a:fillRect/>
          </a:stretch>
        </p:blipFill>
        <p:spPr>
          <a:xfrm>
            <a:off x="5827675" y="224462"/>
            <a:ext cx="2800350" cy="1628775"/>
          </a:xfrm>
          <a:prstGeom prst="rect">
            <a:avLst/>
          </a:prstGeom>
          <a:noFill/>
          <a:ln>
            <a:noFill/>
          </a:ln>
        </p:spPr>
      </p:pic>
      <p:pic>
        <p:nvPicPr>
          <p:cNvPr id="180" name="Shape 180"/>
          <p:cNvPicPr preferRelativeResize="0"/>
          <p:nvPr/>
        </p:nvPicPr>
        <p:blipFill>
          <a:blip r:embed="rId4">
            <a:alphaModFix/>
          </a:blip>
          <a:stretch>
            <a:fillRect/>
          </a:stretch>
        </p:blipFill>
        <p:spPr>
          <a:xfrm>
            <a:off x="5824926" y="1853250"/>
            <a:ext cx="2800350" cy="1771650"/>
          </a:xfrm>
          <a:prstGeom prst="rect">
            <a:avLst/>
          </a:prstGeom>
          <a:noFill/>
          <a:ln>
            <a:noFill/>
          </a:ln>
        </p:spPr>
      </p:pic>
      <p:pic>
        <p:nvPicPr>
          <p:cNvPr id="181" name="Shape 181"/>
          <p:cNvPicPr preferRelativeResize="0"/>
          <p:nvPr/>
        </p:nvPicPr>
        <p:blipFill>
          <a:blip r:embed="rId5">
            <a:alphaModFix/>
          </a:blip>
          <a:stretch>
            <a:fillRect/>
          </a:stretch>
        </p:blipFill>
        <p:spPr>
          <a:xfrm>
            <a:off x="5824925" y="3719825"/>
            <a:ext cx="2855625" cy="1253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Question 1</a:t>
            </a:r>
          </a:p>
        </p:txBody>
      </p:sp>
      <p:sp>
        <p:nvSpPr>
          <p:cNvPr id="71" name="Shape 71"/>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Definition:</a:t>
            </a:r>
          </a:p>
          <a:p>
            <a:pPr indent="-228600" lvl="0" marL="457200" rtl="0">
              <a:spcBef>
                <a:spcPts val="0"/>
              </a:spcBef>
            </a:pPr>
            <a:r>
              <a:rPr lang="en"/>
              <a:t>Self-Actualization- a person’s desire to experience fulfillment through personal growth</a:t>
            </a:r>
          </a:p>
          <a:p>
            <a:pPr indent="-228600" lvl="0" marL="457200" rtl="0">
              <a:spcBef>
                <a:spcPts val="0"/>
              </a:spcBef>
            </a:pPr>
            <a:r>
              <a:rPr lang="en"/>
              <a:t>While incarcerated, people are stripped of rights to privacy and sanitary living. This in turn jeopardizes </a:t>
            </a:r>
            <a:r>
              <a:rPr lang="en"/>
              <a:t>one's</a:t>
            </a:r>
            <a:r>
              <a:rPr lang="en"/>
              <a:t> ability to maintain self-worth</a:t>
            </a:r>
          </a:p>
          <a:p>
            <a:pPr indent="-228600" lvl="0" marL="457200" rtl="0">
              <a:spcBef>
                <a:spcPts val="0"/>
              </a:spcBef>
            </a:pPr>
            <a:r>
              <a:rPr lang="en"/>
              <a:t>Inmates may live in fear of violence and may suffer from retraumatization </a:t>
            </a:r>
          </a:p>
          <a:p>
            <a:pPr indent="-228600" lvl="0" marL="457200">
              <a:spcBef>
                <a:spcPts val="0"/>
              </a:spcBef>
            </a:pPr>
            <a:r>
              <a:rPr lang="en"/>
              <a:t>Despite post-release services, people incarcerated may have difficulty gaining employment and </a:t>
            </a:r>
            <a:r>
              <a:rPr lang="en"/>
              <a:t>establishing</a:t>
            </a:r>
            <a:r>
              <a:rPr lang="en"/>
              <a:t> a productive lifestyle</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sz="2400"/>
              <a:t>Question 13: Inducements, Rules, Facts, Rights, Power</a:t>
            </a:r>
          </a:p>
        </p:txBody>
      </p:sp>
      <p:sp>
        <p:nvSpPr>
          <p:cNvPr id="187" name="Shape 187"/>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Changing behaviors by appealing to</a:t>
            </a:r>
          </a:p>
          <a:p>
            <a:pPr indent="-228600" lvl="1" marL="914400" rtl="0">
              <a:spcBef>
                <a:spcPts val="0"/>
              </a:spcBef>
            </a:pPr>
            <a:r>
              <a:rPr lang="en"/>
              <a:t>Inducements</a:t>
            </a:r>
          </a:p>
          <a:p>
            <a:pPr indent="-228600" lvl="1" marL="914400" rtl="0">
              <a:spcBef>
                <a:spcPts val="0"/>
              </a:spcBef>
            </a:pPr>
            <a:r>
              <a:rPr lang="en"/>
              <a:t>Rules</a:t>
            </a:r>
          </a:p>
          <a:p>
            <a:pPr indent="-228600" lvl="1" marL="914400" rtl="0">
              <a:spcBef>
                <a:spcPts val="0"/>
              </a:spcBef>
            </a:pPr>
            <a:r>
              <a:rPr lang="en"/>
              <a:t>Facts</a:t>
            </a:r>
          </a:p>
          <a:p>
            <a:pPr indent="-228600" lvl="1" marL="914400" rtl="0">
              <a:spcBef>
                <a:spcPts val="0"/>
              </a:spcBef>
            </a:pPr>
            <a:r>
              <a:rPr lang="en"/>
              <a:t>Rights </a:t>
            </a:r>
          </a:p>
          <a:p>
            <a:pPr indent="-228600" lvl="1" marL="914400" rtl="0">
              <a:spcBef>
                <a:spcPts val="0"/>
              </a:spcBef>
            </a:pPr>
            <a:r>
              <a:rPr lang="en"/>
              <a:t>Powers</a:t>
            </a:r>
          </a:p>
          <a:p>
            <a:pPr indent="0" lvl="0" mar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Question 14: Social Action Strategies</a:t>
            </a:r>
          </a:p>
        </p:txBody>
      </p:sp>
      <p:sp>
        <p:nvSpPr>
          <p:cNvPr id="193" name="Shape 193"/>
          <p:cNvSpPr txBox="1"/>
          <p:nvPr>
            <p:ph idx="1" type="body"/>
          </p:nvPr>
        </p:nvSpPr>
        <p:spPr>
          <a:xfrm>
            <a:off x="387900" y="1489825"/>
            <a:ext cx="8368200" cy="3588900"/>
          </a:xfrm>
          <a:prstGeom prst="rect">
            <a:avLst/>
          </a:prstGeom>
          <a:solidFill>
            <a:schemeClr val="lt1"/>
          </a:solidFill>
        </p:spPr>
        <p:txBody>
          <a:bodyPr anchorCtr="0" anchor="t" bIns="91425" lIns="91425" rIns="91425" tIns="91425">
            <a:noAutofit/>
          </a:bodyPr>
          <a:lstStyle/>
          <a:p>
            <a:pPr indent="-228600" lvl="0" marL="457200" rtl="0">
              <a:spcBef>
                <a:spcPts val="0"/>
              </a:spcBef>
              <a:buFont typeface="Bree Serif"/>
            </a:pPr>
            <a:r>
              <a:rPr lang="en">
                <a:latin typeface="Bree Serif"/>
                <a:ea typeface="Bree Serif"/>
                <a:cs typeface="Bree Serif"/>
                <a:sym typeface="Bree Serif"/>
              </a:rPr>
              <a:t>Dr. Wronka</a:t>
            </a:r>
          </a:p>
          <a:p>
            <a:pPr indent="-228600" lvl="1" marL="914400" rtl="0">
              <a:spcBef>
                <a:spcPts val="0"/>
              </a:spcBef>
              <a:buFont typeface="Bree Serif"/>
            </a:pPr>
            <a:r>
              <a:rPr lang="en">
                <a:latin typeface="Bree Serif"/>
                <a:ea typeface="Bree Serif"/>
                <a:cs typeface="Bree Serif"/>
                <a:sym typeface="Bree Serif"/>
              </a:rPr>
              <a:t>Qualitative Research/Quaternary Intervention</a:t>
            </a:r>
          </a:p>
          <a:p>
            <a:pPr indent="-228600" lvl="1" marL="914400" rtl="0">
              <a:spcBef>
                <a:spcPts val="0"/>
              </a:spcBef>
              <a:buFont typeface="Bree Serif"/>
            </a:pPr>
            <a:r>
              <a:rPr lang="en">
                <a:latin typeface="Bree Serif"/>
                <a:ea typeface="Bree Serif"/>
                <a:cs typeface="Bree Serif"/>
                <a:sym typeface="Bree Serif"/>
              </a:rPr>
              <a:t>“humanize the other” </a:t>
            </a:r>
          </a:p>
          <a:p>
            <a:pPr indent="-228600" lvl="1" marL="914400" rtl="0">
              <a:spcBef>
                <a:spcPts val="0"/>
              </a:spcBef>
              <a:buFont typeface="Bree Serif"/>
            </a:pPr>
            <a:r>
              <a:rPr lang="en">
                <a:latin typeface="Bree Serif"/>
                <a:ea typeface="Bree Serif"/>
                <a:cs typeface="Bree Serif"/>
                <a:sym typeface="Bree Serif"/>
              </a:rPr>
              <a:t>Creative Dialogue</a:t>
            </a:r>
          </a:p>
          <a:p>
            <a:pPr indent="-228600" lvl="0" marL="457200" rtl="0">
              <a:spcBef>
                <a:spcPts val="0"/>
              </a:spcBef>
              <a:buFont typeface="Bree Serif"/>
            </a:pPr>
            <a:r>
              <a:rPr lang="en">
                <a:latin typeface="Bree Serif"/>
                <a:ea typeface="Bree Serif"/>
                <a:cs typeface="Bree Serif"/>
                <a:sym typeface="Bree Serif"/>
              </a:rPr>
              <a:t>Gerson &amp; Van Soest: Ghandian Principles </a:t>
            </a:r>
          </a:p>
          <a:p>
            <a:pPr indent="-228600" lvl="1" marL="914400" rtl="0">
              <a:spcBef>
                <a:spcPts val="0"/>
              </a:spcBef>
              <a:buFont typeface="Bree Serif"/>
            </a:pPr>
            <a:r>
              <a:rPr lang="en" sz="1200">
                <a:latin typeface="Bree Serif"/>
                <a:ea typeface="Bree Serif"/>
                <a:cs typeface="Bree Serif"/>
                <a:sym typeface="Bree Serif"/>
              </a:rPr>
              <a:t>“realization of the maximum potential by every human being” and believed that equality spread beyond social value committing to an “equality [within]… the economic system” </a:t>
            </a:r>
          </a:p>
          <a:p>
            <a:pPr indent="-228600" lvl="0" marL="457200" rtl="0">
              <a:spcBef>
                <a:spcPts val="0"/>
              </a:spcBef>
              <a:buFont typeface="Bree Serif"/>
            </a:pPr>
            <a:r>
              <a:rPr lang="en">
                <a:latin typeface="Bree Serif"/>
                <a:ea typeface="Bree Serif"/>
                <a:cs typeface="Bree Serif"/>
                <a:sym typeface="Bree Serif"/>
              </a:rPr>
              <a:t>MLK Jr.: </a:t>
            </a:r>
          </a:p>
          <a:p>
            <a:pPr indent="-228600" lvl="1" marL="914400" rtl="0">
              <a:spcBef>
                <a:spcPts val="0"/>
              </a:spcBef>
              <a:buFont typeface="Bree Serif"/>
            </a:pPr>
            <a:r>
              <a:rPr lang="en" sz="1200">
                <a:latin typeface="Bree Serif"/>
                <a:ea typeface="Bree Serif"/>
                <a:cs typeface="Bree Serif"/>
                <a:sym typeface="Bree Serif"/>
              </a:rPr>
              <a:t>Building a beloved community through authentic and affirming interactions </a:t>
            </a:r>
          </a:p>
          <a:p>
            <a:pPr indent="-228600" lvl="1" marL="914400" rtl="0">
              <a:spcBef>
                <a:spcPts val="0"/>
              </a:spcBef>
              <a:buFont typeface="Bree Serif"/>
            </a:pPr>
            <a:r>
              <a:rPr lang="en" sz="1200">
                <a:latin typeface="Bree Serif"/>
                <a:ea typeface="Bree Serif"/>
                <a:cs typeface="Bree Serif"/>
                <a:sym typeface="Bree Serif"/>
              </a:rPr>
              <a:t>supporting those most impacted by mass incarceration in their movements to dismantle the system  </a:t>
            </a:r>
          </a:p>
          <a:p>
            <a:pPr indent="-228600" lvl="1" marL="914400">
              <a:spcBef>
                <a:spcPts val="0"/>
              </a:spcBef>
              <a:buFont typeface="Bree Serif"/>
            </a:pPr>
            <a:r>
              <a:rPr lang="en" sz="1200">
                <a:latin typeface="Bree Serif"/>
                <a:ea typeface="Bree Serif"/>
                <a:cs typeface="Bree Serif"/>
                <a:sym typeface="Bree Serif"/>
              </a:rPr>
              <a:t>“direct nonviolent social action might be necessary to implement human rights principles, thereby creating a human rights culture” ( Wronka)</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sz="2400"/>
              <a:t>Question 16: Ameliorating Mass Incarceration</a:t>
            </a:r>
          </a:p>
        </p:txBody>
      </p:sp>
      <p:sp>
        <p:nvSpPr>
          <p:cNvPr id="199" name="Shape 199"/>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Walked in an urban community and offered </a:t>
            </a:r>
            <a:r>
              <a:rPr lang="en"/>
              <a:t>McDonald's</a:t>
            </a:r>
            <a:r>
              <a:rPr lang="en"/>
              <a:t> to some underserved members.</a:t>
            </a:r>
          </a:p>
          <a:p>
            <a:pPr indent="-228600" lvl="0" marL="457200" rtl="0">
              <a:spcBef>
                <a:spcPts val="0"/>
              </a:spcBef>
            </a:pPr>
            <a:r>
              <a:rPr lang="en"/>
              <a:t>Set up a group for youth in Hartford, CT and allowed them to watch a documentary titled “School to Prison Pipeline”.</a:t>
            </a:r>
          </a:p>
          <a:p>
            <a:pPr indent="-228600" lvl="0" marL="457200" rtl="0">
              <a:spcBef>
                <a:spcPts val="0"/>
              </a:spcBef>
            </a:pPr>
            <a:r>
              <a:rPr lang="en"/>
              <a:t>Two students attended an event put on by Pioneer Valley Project in Springfield, MA that focused on mass incarceration. </a:t>
            </a:r>
          </a:p>
          <a:p>
            <a:pPr indent="-228600" lvl="0" marL="457200" rtl="0">
              <a:spcBef>
                <a:spcPts val="0"/>
              </a:spcBef>
            </a:pPr>
            <a:r>
              <a:rPr lang="en"/>
              <a:t>Painted a piece of art that focused on an African American man in prison and presented it to students in the Bridges Program at Windsor High School in Windsor, CT.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Question 17</a:t>
            </a:r>
          </a:p>
        </p:txBody>
      </p:sp>
      <p:sp>
        <p:nvSpPr>
          <p:cNvPr id="205" name="Shape 205"/>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Broaden understanding and negative impacts of mass incarceration</a:t>
            </a:r>
          </a:p>
          <a:p>
            <a:pPr indent="-228600" lvl="0" marL="457200" rtl="0">
              <a:spcBef>
                <a:spcPts val="0"/>
              </a:spcBef>
            </a:pPr>
            <a:r>
              <a:rPr lang="en"/>
              <a:t>Implementations and interventions</a:t>
            </a:r>
          </a:p>
          <a:p>
            <a:pPr indent="-228600" lvl="0" marL="457200" rtl="0">
              <a:spcBef>
                <a:spcPts val="0"/>
              </a:spcBef>
            </a:pPr>
            <a:r>
              <a:rPr lang="en"/>
              <a:t>Life-long learning of this </a:t>
            </a:r>
            <a:r>
              <a:rPr lang="en"/>
              <a:t>phenomenon</a:t>
            </a:r>
          </a:p>
          <a:p>
            <a:pPr indent="-228600" lvl="0" marL="457200">
              <a:spcBef>
                <a:spcPts val="0"/>
              </a:spcBef>
            </a:pPr>
            <a:r>
              <a:rPr lang="en"/>
              <a:t>Positive feedback</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Question 19: Evaluating our Efforts</a:t>
            </a:r>
          </a:p>
        </p:txBody>
      </p:sp>
      <p:sp>
        <p:nvSpPr>
          <p:cNvPr id="211" name="Shape 211"/>
          <p:cNvSpPr txBox="1"/>
          <p:nvPr>
            <p:ph idx="1" type="body"/>
          </p:nvPr>
        </p:nvSpPr>
        <p:spPr>
          <a:xfrm>
            <a:off x="387900" y="1489825"/>
            <a:ext cx="7083300" cy="3078900"/>
          </a:xfrm>
          <a:prstGeom prst="rect">
            <a:avLst/>
          </a:prstGeom>
        </p:spPr>
        <p:txBody>
          <a:bodyPr anchorCtr="0" anchor="t" bIns="91425" lIns="91425" rIns="91425" tIns="91425">
            <a:noAutofit/>
          </a:bodyPr>
          <a:lstStyle/>
          <a:p>
            <a:pPr lvl="0">
              <a:spcBef>
                <a:spcPts val="0"/>
              </a:spcBef>
              <a:buNone/>
            </a:pPr>
            <a:r>
              <a:rPr lang="en"/>
              <a:t>Challenges:</a:t>
            </a:r>
          </a:p>
          <a:p>
            <a:pPr indent="-228600" lvl="0" marL="457200" rtl="0">
              <a:spcBef>
                <a:spcPts val="0"/>
              </a:spcBef>
            </a:pPr>
            <a:r>
              <a:rPr lang="en"/>
              <a:t>Broadness of the topic</a:t>
            </a:r>
          </a:p>
          <a:p>
            <a:pPr indent="-228600" lvl="0" marL="457200" rtl="0">
              <a:spcBef>
                <a:spcPts val="0"/>
              </a:spcBef>
            </a:pPr>
            <a:r>
              <a:rPr lang="en"/>
              <a:t>Time </a:t>
            </a:r>
            <a:r>
              <a:rPr lang="en"/>
              <a:t>Constraints</a:t>
            </a:r>
          </a:p>
          <a:p>
            <a:pPr indent="-228600" lvl="0" marL="457200" rtl="0">
              <a:spcBef>
                <a:spcPts val="0"/>
              </a:spcBef>
            </a:pPr>
            <a:r>
              <a:rPr lang="en"/>
              <a:t>Facebook</a:t>
            </a:r>
          </a:p>
          <a:p>
            <a:pPr indent="-228600" lvl="0" marL="457200">
              <a:spcBef>
                <a:spcPts val="0"/>
              </a:spcBef>
            </a:pPr>
            <a:r>
              <a:rPr lang="en"/>
              <a:t>Political Arena</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Statistics</a:t>
            </a:r>
          </a:p>
          <a:p>
            <a:pPr lvl="0">
              <a:spcBef>
                <a:spcPts val="0"/>
              </a:spcBef>
              <a:buNone/>
            </a:pPr>
            <a:r>
              <a:rPr lang="en" sz="1100"/>
              <a:t>S</a:t>
            </a:r>
            <a:r>
              <a:rPr lang="en" sz="1100"/>
              <a:t>ource: https://www.infowars.com/mass-incarceration-21-amazing-facts-about-americas-obsession-with-prison/</a:t>
            </a:r>
          </a:p>
        </p:txBody>
      </p:sp>
      <p:sp>
        <p:nvSpPr>
          <p:cNvPr id="77" name="Shape 77"/>
          <p:cNvSpPr txBox="1"/>
          <p:nvPr>
            <p:ph idx="1" type="body"/>
          </p:nvPr>
        </p:nvSpPr>
        <p:spPr>
          <a:xfrm>
            <a:off x="387900" y="1282375"/>
            <a:ext cx="3416700" cy="3415800"/>
          </a:xfrm>
          <a:prstGeom prst="rect">
            <a:avLst/>
          </a:prstGeom>
        </p:spPr>
        <p:txBody>
          <a:bodyPr anchorCtr="0" anchor="t" bIns="91425" lIns="91425" rIns="91425" tIns="91425">
            <a:noAutofit/>
          </a:bodyPr>
          <a:lstStyle/>
          <a:p>
            <a:pPr lvl="0">
              <a:spcBef>
                <a:spcPts val="0"/>
              </a:spcBef>
              <a:buNone/>
            </a:pPr>
            <a:r>
              <a:rPr b="1" lang="en" sz="1100">
                <a:latin typeface="Arial"/>
                <a:ea typeface="Arial"/>
                <a:cs typeface="Arial"/>
                <a:sym typeface="Arial"/>
              </a:rPr>
              <a:t>#1 There are </a:t>
            </a:r>
            <a:r>
              <a:rPr b="1" lang="en" sz="1100">
                <a:latin typeface="Arial"/>
                <a:ea typeface="Arial"/>
                <a:cs typeface="Arial"/>
                <a:sym typeface="Arial"/>
                <a:hlinkClick r:id="rId3"/>
              </a:rPr>
              <a:t>more than 2.4 million people</a:t>
            </a:r>
            <a:r>
              <a:rPr b="1" lang="en" sz="1100">
                <a:latin typeface="Arial"/>
                <a:ea typeface="Arial"/>
                <a:cs typeface="Arial"/>
                <a:sym typeface="Arial"/>
              </a:rPr>
              <a:t> behind bars in America.</a:t>
            </a:r>
          </a:p>
          <a:p>
            <a:pPr lvl="0">
              <a:spcBef>
                <a:spcPts val="0"/>
              </a:spcBef>
              <a:buNone/>
            </a:pPr>
            <a:r>
              <a:rPr b="1" lang="en" sz="1100">
                <a:latin typeface="Arial"/>
                <a:ea typeface="Arial"/>
                <a:cs typeface="Arial"/>
                <a:sym typeface="Arial"/>
              </a:rPr>
              <a:t>#2 Since 1980, the number of people incarcerated in U.S. prisons </a:t>
            </a:r>
            <a:r>
              <a:rPr b="1" lang="en" sz="1100">
                <a:latin typeface="Arial"/>
                <a:ea typeface="Arial"/>
                <a:cs typeface="Arial"/>
                <a:sym typeface="Arial"/>
                <a:hlinkClick r:id="rId4"/>
              </a:rPr>
              <a:t>has quadrupled</a:t>
            </a:r>
            <a:r>
              <a:rPr b="1" lang="en" sz="1100">
                <a:latin typeface="Arial"/>
                <a:ea typeface="Arial"/>
                <a:cs typeface="Arial"/>
                <a:sym typeface="Arial"/>
              </a:rPr>
              <a:t>.</a:t>
            </a:r>
          </a:p>
          <a:p>
            <a:pPr lvl="0">
              <a:spcBef>
                <a:spcPts val="0"/>
              </a:spcBef>
              <a:buNone/>
            </a:pPr>
            <a:r>
              <a:rPr b="1" lang="en" sz="1100">
                <a:latin typeface="Arial"/>
                <a:ea typeface="Arial"/>
                <a:cs typeface="Arial"/>
                <a:sym typeface="Arial"/>
              </a:rPr>
              <a:t>#3 The incarceration rate in the United States is </a:t>
            </a:r>
            <a:r>
              <a:rPr b="1" lang="en" sz="1100">
                <a:latin typeface="Arial"/>
                <a:ea typeface="Arial"/>
                <a:cs typeface="Arial"/>
                <a:sym typeface="Arial"/>
                <a:hlinkClick r:id="rId5"/>
              </a:rPr>
              <a:t>more than 4 times higher</a:t>
            </a:r>
            <a:r>
              <a:rPr b="1" lang="en" sz="1100">
                <a:latin typeface="Arial"/>
                <a:ea typeface="Arial"/>
                <a:cs typeface="Arial"/>
                <a:sym typeface="Arial"/>
              </a:rPr>
              <a:t> than the incarceration rate in the UK and </a:t>
            </a:r>
            <a:r>
              <a:rPr b="1" lang="en" sz="1100">
                <a:latin typeface="Arial"/>
                <a:ea typeface="Arial"/>
                <a:cs typeface="Arial"/>
                <a:sym typeface="Arial"/>
                <a:hlinkClick r:id="rId6"/>
              </a:rPr>
              <a:t>more than 6 times higher</a:t>
            </a:r>
            <a:r>
              <a:rPr b="1" lang="en" sz="1100">
                <a:latin typeface="Arial"/>
                <a:ea typeface="Arial"/>
                <a:cs typeface="Arial"/>
                <a:sym typeface="Arial"/>
              </a:rPr>
              <a:t> than the incarceration rate in Canada.</a:t>
            </a:r>
          </a:p>
          <a:p>
            <a:pPr lvl="0">
              <a:spcBef>
                <a:spcPts val="0"/>
              </a:spcBef>
              <a:buNone/>
            </a:pPr>
            <a:r>
              <a:rPr b="1" lang="en" sz="1100">
                <a:latin typeface="Arial"/>
                <a:ea typeface="Arial"/>
                <a:cs typeface="Arial"/>
                <a:sym typeface="Arial"/>
              </a:rPr>
              <a:t>#4 Approximately </a:t>
            </a:r>
            <a:r>
              <a:rPr b="1" lang="en" sz="1100">
                <a:latin typeface="Arial"/>
                <a:ea typeface="Arial"/>
                <a:cs typeface="Arial"/>
                <a:sym typeface="Arial"/>
                <a:hlinkClick r:id="rId7"/>
              </a:rPr>
              <a:t>12 million people</a:t>
            </a:r>
            <a:r>
              <a:rPr b="1" lang="en" sz="1100">
                <a:latin typeface="Arial"/>
                <a:ea typeface="Arial"/>
                <a:cs typeface="Arial"/>
                <a:sym typeface="Arial"/>
              </a:rPr>
              <a:t> cycle through local jails in the U.S. each and every year.</a:t>
            </a:r>
          </a:p>
          <a:p>
            <a:pPr lvl="0">
              <a:spcBef>
                <a:spcPts val="0"/>
              </a:spcBef>
              <a:buNone/>
            </a:pPr>
            <a:r>
              <a:rPr b="1" lang="en" sz="1100">
                <a:latin typeface="Arial"/>
                <a:ea typeface="Arial"/>
                <a:cs typeface="Arial"/>
                <a:sym typeface="Arial"/>
              </a:rPr>
              <a:t>#5 Approximately </a:t>
            </a:r>
            <a:r>
              <a:rPr b="1" lang="en" sz="1100">
                <a:latin typeface="Arial"/>
                <a:ea typeface="Arial"/>
                <a:cs typeface="Arial"/>
                <a:sym typeface="Arial"/>
                <a:hlinkClick r:id="rId8"/>
              </a:rPr>
              <a:t>90 percent</a:t>
            </a:r>
            <a:r>
              <a:rPr b="1" lang="en" sz="1100">
                <a:latin typeface="Arial"/>
                <a:ea typeface="Arial"/>
                <a:cs typeface="Arial"/>
                <a:sym typeface="Arial"/>
              </a:rPr>
              <a:t> of those being held in prisons in the United States are men.</a:t>
            </a:r>
          </a:p>
          <a:p>
            <a:pPr lvl="0">
              <a:spcBef>
                <a:spcPts val="0"/>
              </a:spcBef>
              <a:buNone/>
            </a:pPr>
            <a:r>
              <a:t/>
            </a:r>
            <a:endParaRPr b="1" sz="1100">
              <a:solidFill>
                <a:srgbClr val="000000"/>
              </a:solidFill>
              <a:latin typeface="Arial"/>
              <a:ea typeface="Arial"/>
              <a:cs typeface="Arial"/>
              <a:sym typeface="Arial"/>
            </a:endParaRPr>
          </a:p>
          <a:p>
            <a:pPr lvl="0">
              <a:spcBef>
                <a:spcPts val="0"/>
              </a:spcBef>
              <a:buNone/>
            </a:pPr>
            <a:r>
              <a:t/>
            </a:r>
            <a:endParaRPr b="1" sz="1100">
              <a:solidFill>
                <a:srgbClr val="000000"/>
              </a:solidFill>
              <a:latin typeface="Arial"/>
              <a:ea typeface="Arial"/>
              <a:cs typeface="Arial"/>
              <a:sym typeface="Arial"/>
            </a:endParaRPr>
          </a:p>
          <a:p>
            <a:pPr lvl="0">
              <a:spcBef>
                <a:spcPts val="0"/>
              </a:spcBef>
              <a:buNone/>
            </a:pPr>
            <a:r>
              <a:t/>
            </a:r>
            <a:endParaRPr/>
          </a:p>
        </p:txBody>
      </p:sp>
      <p:sp>
        <p:nvSpPr>
          <p:cNvPr id="78" name="Shape 78"/>
          <p:cNvSpPr txBox="1"/>
          <p:nvPr/>
        </p:nvSpPr>
        <p:spPr>
          <a:xfrm>
            <a:off x="4405175" y="1250725"/>
            <a:ext cx="3616800" cy="34791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b="1" lang="en" sz="1100">
                <a:solidFill>
                  <a:schemeClr val="dk1"/>
                </a:solidFill>
              </a:rPr>
              <a:t>#6The incarceration rate for African-American men is </a:t>
            </a:r>
            <a:r>
              <a:rPr b="1" lang="en" sz="1100">
                <a:solidFill>
                  <a:schemeClr val="dk1"/>
                </a:solidFill>
                <a:hlinkClick r:id="rId9"/>
              </a:rPr>
              <a:t>more than 6 times higher</a:t>
            </a:r>
            <a:r>
              <a:rPr b="1" lang="en" sz="1100">
                <a:solidFill>
                  <a:schemeClr val="dk1"/>
                </a:solidFill>
              </a:rPr>
              <a:t> than it is for white men.</a:t>
            </a:r>
          </a:p>
          <a:p>
            <a:pPr lvl="0" rtl="0">
              <a:lnSpc>
                <a:spcPct val="115000"/>
              </a:lnSpc>
              <a:spcBef>
                <a:spcPts val="0"/>
              </a:spcBef>
              <a:spcAft>
                <a:spcPts val="1600"/>
              </a:spcAft>
              <a:buNone/>
            </a:pPr>
            <a:r>
              <a:rPr b="1" lang="en" sz="1100">
                <a:solidFill>
                  <a:schemeClr val="dk1"/>
                </a:solidFill>
              </a:rPr>
              <a:t>#7 An astounding </a:t>
            </a:r>
            <a:r>
              <a:rPr b="1" lang="en" sz="1100">
                <a:solidFill>
                  <a:schemeClr val="dk1"/>
                </a:solidFill>
                <a:hlinkClick r:id="rId10"/>
              </a:rPr>
              <a:t>37.2 percent</a:t>
            </a:r>
            <a:r>
              <a:rPr b="1" lang="en" sz="1100">
                <a:solidFill>
                  <a:schemeClr val="dk1"/>
                </a:solidFill>
              </a:rPr>
              <a:t> of African-American men from age 20 to age 34 with less than a high school education were incarcerated in 2008</a:t>
            </a:r>
          </a:p>
          <a:p>
            <a:pPr lvl="0" rtl="0">
              <a:lnSpc>
                <a:spcPct val="115000"/>
              </a:lnSpc>
              <a:spcBef>
                <a:spcPts val="0"/>
              </a:spcBef>
              <a:spcAft>
                <a:spcPts val="1600"/>
              </a:spcAft>
              <a:buNone/>
            </a:pPr>
            <a:r>
              <a:rPr b="1" lang="en" sz="1100">
                <a:solidFill>
                  <a:schemeClr val="dk1"/>
                </a:solidFill>
              </a:rPr>
              <a:t>#8  Illegal immigrants make up </a:t>
            </a:r>
            <a:r>
              <a:rPr b="1" lang="en" sz="1100">
                <a:solidFill>
                  <a:schemeClr val="dk1"/>
                </a:solidFill>
                <a:hlinkClick r:id="rId11"/>
              </a:rPr>
              <a:t>approximately 30 percent</a:t>
            </a:r>
            <a:r>
              <a:rPr b="1" lang="en" sz="1100">
                <a:solidFill>
                  <a:schemeClr val="dk1"/>
                </a:solidFill>
              </a:rPr>
              <a:t> of the total population in our federal, state and local prisons.</a:t>
            </a:r>
          </a:p>
          <a:p>
            <a:pPr lvl="0" rtl="0">
              <a:lnSpc>
                <a:spcPct val="115000"/>
              </a:lnSpc>
              <a:spcBef>
                <a:spcPts val="0"/>
              </a:spcBef>
              <a:spcAft>
                <a:spcPts val="1600"/>
              </a:spcAft>
              <a:buNone/>
            </a:pPr>
            <a:r>
              <a:rPr b="1" lang="en" sz="1100">
                <a:solidFill>
                  <a:schemeClr val="dk1"/>
                </a:solidFill>
              </a:rPr>
              <a:t>#9The average “minimum security” inmate in federal prison costs U.S. taxpayers </a:t>
            </a:r>
            <a:r>
              <a:rPr b="1" lang="en" sz="1100">
                <a:solidFill>
                  <a:schemeClr val="dk1"/>
                </a:solidFill>
                <a:hlinkClick r:id="rId12"/>
              </a:rPr>
              <a:t>$21,000 a year</a:t>
            </a:r>
            <a:r>
              <a:rPr b="1" lang="en" sz="1100">
                <a:solidFill>
                  <a:schemeClr val="dk1"/>
                </a:solidFill>
              </a:rPr>
              <a:t>.</a:t>
            </a:r>
          </a:p>
          <a:p>
            <a:pPr lvl="0" rtl="0">
              <a:lnSpc>
                <a:spcPct val="115000"/>
              </a:lnSpc>
              <a:spcBef>
                <a:spcPts val="0"/>
              </a:spcBef>
              <a:spcAft>
                <a:spcPts val="1600"/>
              </a:spcAft>
              <a:buNone/>
            </a:pPr>
            <a:r>
              <a:rPr b="1" lang="en" sz="1100">
                <a:solidFill>
                  <a:schemeClr val="dk1"/>
                </a:solidFill>
              </a:rPr>
              <a:t>#10 The average “maximum security” inmate in federal prison costs U.S. taxpayers </a:t>
            </a:r>
            <a:r>
              <a:rPr b="1" lang="en" sz="1100">
                <a:solidFill>
                  <a:schemeClr val="dk1"/>
                </a:solidFill>
                <a:hlinkClick r:id="rId13"/>
              </a:rPr>
              <a:t>$33,000 a year</a:t>
            </a:r>
            <a:r>
              <a:rPr b="1" lang="en" sz="1100">
                <a:solidFill>
                  <a:schemeClr val="dk1"/>
                </a:solidFill>
              </a:rPr>
              <a:t>.</a:t>
            </a:r>
          </a:p>
          <a:p>
            <a:pPr lvl="0" rtl="0">
              <a:lnSpc>
                <a:spcPct val="115000"/>
              </a:lnSpc>
              <a:spcBef>
                <a:spcPts val="0"/>
              </a:spcBef>
              <a:spcAft>
                <a:spcPts val="160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254225" y="235200"/>
            <a:ext cx="8368200" cy="686100"/>
          </a:xfrm>
          <a:prstGeom prst="rect">
            <a:avLst/>
          </a:prstGeom>
        </p:spPr>
        <p:txBody>
          <a:bodyPr anchorCtr="0" anchor="b" bIns="91425" lIns="91425" rIns="91425" tIns="91425">
            <a:noAutofit/>
          </a:bodyPr>
          <a:lstStyle/>
          <a:p>
            <a:pPr lvl="0">
              <a:spcBef>
                <a:spcPts val="0"/>
              </a:spcBef>
              <a:buNone/>
            </a:pPr>
            <a:r>
              <a:rPr lang="en"/>
              <a:t>Question 2: Crucial Notions &amp; Provisos </a:t>
            </a:r>
          </a:p>
        </p:txBody>
      </p:sp>
      <p:sp>
        <p:nvSpPr>
          <p:cNvPr id="84" name="Shape 84"/>
          <p:cNvSpPr txBox="1"/>
          <p:nvPr>
            <p:ph idx="1" type="body"/>
          </p:nvPr>
        </p:nvSpPr>
        <p:spPr>
          <a:xfrm>
            <a:off x="254225" y="819925"/>
            <a:ext cx="8502000" cy="4144200"/>
          </a:xfrm>
          <a:prstGeom prst="rect">
            <a:avLst/>
          </a:prstGeom>
        </p:spPr>
        <p:txBody>
          <a:bodyPr anchorCtr="0" anchor="t" bIns="91425" lIns="91425" rIns="91425" tIns="91425">
            <a:noAutofit/>
          </a:bodyPr>
          <a:lstStyle/>
          <a:p>
            <a:pPr indent="-228600" lvl="0" marL="457200" rtl="0">
              <a:spcBef>
                <a:spcPts val="0"/>
              </a:spcBef>
              <a:buChar char="-"/>
            </a:pPr>
            <a:r>
              <a:rPr lang="en"/>
              <a:t>Our nation incarcerates approximately 2.3 million people per year and release 750,000 inmates per year. </a:t>
            </a:r>
          </a:p>
          <a:p>
            <a:pPr indent="-228600" lvl="0" marL="457200" rtl="0">
              <a:spcBef>
                <a:spcPts val="0"/>
              </a:spcBef>
              <a:buChar char="-"/>
            </a:pPr>
            <a:r>
              <a:rPr lang="en"/>
              <a:t>Structural violence is not only seen in mass incarceration but also in police brutality, extreme poverty, and drastically inequitable access to resources and social services. </a:t>
            </a:r>
          </a:p>
          <a:p>
            <a:pPr indent="-228600" lvl="0" marL="457200" rtl="0">
              <a:spcBef>
                <a:spcPts val="0"/>
              </a:spcBef>
              <a:buChar char="-"/>
            </a:pPr>
            <a:r>
              <a:rPr lang="en"/>
              <a:t>Article 1</a:t>
            </a:r>
          </a:p>
          <a:p>
            <a:pPr indent="-228600" lvl="0" marL="457200" rtl="0">
              <a:spcBef>
                <a:spcPts val="0"/>
              </a:spcBef>
              <a:buChar char="-"/>
            </a:pPr>
            <a:r>
              <a:rPr lang="en"/>
              <a:t>Article 5</a:t>
            </a:r>
          </a:p>
          <a:p>
            <a:pPr indent="-228600" lvl="0" marL="457200" rtl="0">
              <a:spcBef>
                <a:spcPts val="0"/>
              </a:spcBef>
              <a:buChar char="-"/>
            </a:pPr>
            <a:r>
              <a:rPr lang="en"/>
              <a:t>Article 9 </a:t>
            </a:r>
          </a:p>
          <a:p>
            <a:pPr indent="-228600" lvl="0" marL="457200" rtl="0">
              <a:spcBef>
                <a:spcPts val="0"/>
              </a:spcBef>
              <a:buChar char="-"/>
            </a:pPr>
            <a:r>
              <a:rPr lang="en"/>
              <a:t>Article 21</a:t>
            </a:r>
          </a:p>
          <a:p>
            <a:pPr indent="-228600" lvl="0" marL="457200" rtl="0">
              <a:spcBef>
                <a:spcPts val="0"/>
              </a:spcBef>
              <a:buChar char="-"/>
            </a:pPr>
            <a:r>
              <a:rPr lang="en"/>
              <a:t>Article 23</a:t>
            </a:r>
          </a:p>
          <a:p>
            <a:pPr indent="-228600" lvl="0" marL="457200" rtl="0">
              <a:spcBef>
                <a:spcPts val="0"/>
              </a:spcBef>
              <a:buChar char="-"/>
            </a:pPr>
            <a:r>
              <a:rPr lang="en"/>
              <a:t>Article 25</a:t>
            </a:r>
          </a:p>
          <a:p>
            <a:pPr indent="-228600" lvl="0" marL="457200">
              <a:spcBef>
                <a:spcPts val="0"/>
              </a:spcBef>
              <a:buChar char="-"/>
            </a:pPr>
            <a:r>
              <a:rPr lang="en"/>
              <a:t>Article 26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87900" y="106950"/>
            <a:ext cx="8368200" cy="686100"/>
          </a:xfrm>
          <a:prstGeom prst="rect">
            <a:avLst/>
          </a:prstGeom>
        </p:spPr>
        <p:txBody>
          <a:bodyPr anchorCtr="0" anchor="b" bIns="91425" lIns="91425" rIns="91425" tIns="91425">
            <a:noAutofit/>
          </a:bodyPr>
          <a:lstStyle/>
          <a:p>
            <a:pPr lvl="0">
              <a:spcBef>
                <a:spcPts val="0"/>
              </a:spcBef>
              <a:buNone/>
            </a:pPr>
            <a:r>
              <a:rPr lang="en"/>
              <a:t>c</a:t>
            </a:r>
            <a:r>
              <a:rPr lang="en"/>
              <a:t>ontinued...</a:t>
            </a:r>
          </a:p>
        </p:txBody>
      </p:sp>
      <p:sp>
        <p:nvSpPr>
          <p:cNvPr id="90" name="Shape 90"/>
          <p:cNvSpPr txBox="1"/>
          <p:nvPr>
            <p:ph idx="1" type="body"/>
          </p:nvPr>
        </p:nvSpPr>
        <p:spPr>
          <a:xfrm>
            <a:off x="387900" y="882325"/>
            <a:ext cx="8368200" cy="4170900"/>
          </a:xfrm>
          <a:prstGeom prst="rect">
            <a:avLst/>
          </a:prstGeom>
        </p:spPr>
        <p:txBody>
          <a:bodyPr anchorCtr="0" anchor="t" bIns="91425" lIns="91425" rIns="91425" tIns="91425">
            <a:noAutofit/>
          </a:bodyPr>
          <a:lstStyle/>
          <a:p>
            <a:pPr lvl="0" rtl="0">
              <a:spcBef>
                <a:spcPts val="0"/>
              </a:spcBef>
              <a:buNone/>
            </a:pPr>
            <a:r>
              <a:rPr lang="en"/>
              <a:t>When speaking of provisions that we should consider, our Nation would benefit almost every community if we apply the United Nations Declaration of Human Rights to every person, everywhere (Wronka, 2017).</a:t>
            </a:r>
          </a:p>
          <a:p>
            <a:pPr lvl="0" rtl="0">
              <a:spcBef>
                <a:spcPts val="0"/>
              </a:spcBef>
              <a:buNone/>
            </a:pPr>
            <a:r>
              <a:rPr lang="en" u="sng"/>
              <a:t>Provisos:</a:t>
            </a:r>
          </a:p>
          <a:p>
            <a:pPr indent="-228600" lvl="0" marL="457200" rtl="0">
              <a:spcBef>
                <a:spcPts val="0"/>
              </a:spcBef>
              <a:buAutoNum type="arabicPeriod"/>
            </a:pPr>
            <a:r>
              <a:rPr lang="en"/>
              <a:t>Narrow definition of the problem</a:t>
            </a:r>
          </a:p>
          <a:p>
            <a:pPr indent="-228600" lvl="0" marL="457200" rtl="0">
              <a:spcBef>
                <a:spcPts val="0"/>
              </a:spcBef>
              <a:buAutoNum type="arabicPeriod"/>
            </a:pPr>
            <a:r>
              <a:rPr lang="en"/>
              <a:t>Demonization of the other </a:t>
            </a:r>
          </a:p>
          <a:p>
            <a:pPr indent="-228600" lvl="0" marL="457200" rtl="0">
              <a:spcBef>
                <a:spcPts val="0"/>
              </a:spcBef>
              <a:buAutoNum type="arabicPeriod"/>
            </a:pPr>
            <a:r>
              <a:rPr lang="en"/>
              <a:t>Hypocrisy of governments </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87900" y="224225"/>
            <a:ext cx="8368200" cy="686100"/>
          </a:xfrm>
          <a:prstGeom prst="rect">
            <a:avLst/>
          </a:prstGeom>
        </p:spPr>
        <p:txBody>
          <a:bodyPr anchorCtr="0" anchor="b" bIns="91425" lIns="91425" rIns="91425" tIns="91425">
            <a:noAutofit/>
          </a:bodyPr>
          <a:lstStyle/>
          <a:p>
            <a:pPr lvl="0">
              <a:spcBef>
                <a:spcPts val="0"/>
              </a:spcBef>
              <a:buNone/>
            </a:pPr>
            <a:r>
              <a:rPr lang="en"/>
              <a:t>Question 3: Relevant History of the Problem</a:t>
            </a:r>
          </a:p>
        </p:txBody>
      </p:sp>
      <p:sp>
        <p:nvSpPr>
          <p:cNvPr id="96" name="Shape 96"/>
          <p:cNvSpPr txBox="1"/>
          <p:nvPr>
            <p:ph idx="1" type="body"/>
          </p:nvPr>
        </p:nvSpPr>
        <p:spPr>
          <a:xfrm>
            <a:off x="129750" y="830875"/>
            <a:ext cx="8884500" cy="4172100"/>
          </a:xfrm>
          <a:prstGeom prst="rect">
            <a:avLst/>
          </a:prstGeom>
        </p:spPr>
        <p:txBody>
          <a:bodyPr anchorCtr="0" anchor="t" bIns="91425" lIns="91425" rIns="91425" tIns="91425">
            <a:noAutofit/>
          </a:bodyPr>
          <a:lstStyle/>
          <a:p>
            <a:pPr indent="-228600" lvl="0" marL="457200" rtl="0">
              <a:spcBef>
                <a:spcPts val="0"/>
              </a:spcBef>
              <a:buFont typeface="Bree Serif"/>
            </a:pPr>
            <a:r>
              <a:rPr lang="en">
                <a:latin typeface="Bree Serif"/>
                <a:ea typeface="Bree Serif"/>
                <a:cs typeface="Bree Serif"/>
                <a:sym typeface="Bree Serif"/>
              </a:rPr>
              <a:t>13th Amendment:</a:t>
            </a:r>
            <a:r>
              <a:rPr lang="en">
                <a:solidFill>
                  <a:srgbClr val="FFFFFF"/>
                </a:solidFill>
                <a:latin typeface="Bree Serif"/>
                <a:ea typeface="Bree Serif"/>
                <a:cs typeface="Bree Serif"/>
                <a:sym typeface="Bree Serif"/>
              </a:rPr>
              <a:t> </a:t>
            </a:r>
          </a:p>
          <a:p>
            <a:pPr indent="-228600" lvl="1" marL="914400" rtl="0">
              <a:spcBef>
                <a:spcPts val="0"/>
              </a:spcBef>
              <a:buFont typeface="Bree Serif"/>
            </a:pPr>
            <a:r>
              <a:rPr lang="en" sz="1200">
                <a:solidFill>
                  <a:srgbClr val="FFFFFF"/>
                </a:solidFill>
                <a:latin typeface="Bree Serif"/>
                <a:ea typeface="Bree Serif"/>
                <a:cs typeface="Bree Serif"/>
                <a:sym typeface="Bree Serif"/>
              </a:rPr>
              <a:t>“Neither slavery nor involuntary servitude, except as a punishment for crime whereof the party shall have been duly convicted shall exist within the United States, or any place subject to their jurisdiction” </a:t>
            </a:r>
          </a:p>
          <a:p>
            <a:pPr indent="-228600" lvl="0" marL="457200" rtl="0">
              <a:spcBef>
                <a:spcPts val="0"/>
              </a:spcBef>
              <a:buFont typeface="Bree Serif"/>
            </a:pPr>
            <a:r>
              <a:rPr lang="en">
                <a:latin typeface="Bree Serif"/>
                <a:ea typeface="Bree Serif"/>
                <a:cs typeface="Bree Serif"/>
                <a:sym typeface="Bree Serif"/>
              </a:rPr>
              <a:t>War on Drugs: Overarching &amp; Far Reaching</a:t>
            </a:r>
          </a:p>
          <a:p>
            <a:pPr indent="-228600" lvl="1" marL="914400" rtl="0">
              <a:spcBef>
                <a:spcPts val="0"/>
              </a:spcBef>
              <a:buFont typeface="Bree Serif"/>
            </a:pPr>
            <a:r>
              <a:rPr lang="en">
                <a:latin typeface="Bree Serif"/>
                <a:ea typeface="Bree Serif"/>
                <a:cs typeface="Bree Serif"/>
                <a:sym typeface="Bree Serif"/>
              </a:rPr>
              <a:t>Mandatory Minimums, Power to the Prosecution. Plea bargains, high percentage, Non-Violent Drug offenders filling prisons</a:t>
            </a:r>
          </a:p>
          <a:p>
            <a:pPr indent="-228600" lvl="1" marL="914400" rtl="0">
              <a:spcBef>
                <a:spcPts val="0"/>
              </a:spcBef>
              <a:buFont typeface="Bree Serif"/>
            </a:pPr>
            <a:r>
              <a:rPr lang="en">
                <a:latin typeface="Bree Serif"/>
                <a:ea typeface="Bree Serif"/>
                <a:cs typeface="Bree Serif"/>
                <a:sym typeface="Bree Serif"/>
              </a:rPr>
              <a:t>Fabricated the severity &amp; Importance of problem to American people</a:t>
            </a:r>
          </a:p>
          <a:p>
            <a:pPr indent="-228600" lvl="1" marL="914400" rtl="0">
              <a:spcBef>
                <a:spcPts val="0"/>
              </a:spcBef>
              <a:buFont typeface="Bree Serif"/>
            </a:pPr>
            <a:r>
              <a:rPr lang="en">
                <a:latin typeface="Bree Serif"/>
                <a:ea typeface="Bree Serif"/>
                <a:cs typeface="Bree Serif"/>
                <a:sym typeface="Bree Serif"/>
              </a:rPr>
              <a:t>Politically motivated, “Dog-whistle” politics: Nixon’s campaign manager quote</a:t>
            </a:r>
          </a:p>
          <a:p>
            <a:pPr indent="-228600" lvl="1" marL="914400" rtl="0">
              <a:spcBef>
                <a:spcPts val="0"/>
              </a:spcBef>
              <a:buFont typeface="Bree Serif"/>
            </a:pPr>
            <a:r>
              <a:rPr lang="en">
                <a:latin typeface="Bree Serif"/>
                <a:ea typeface="Bree Serif"/>
                <a:cs typeface="Bree Serif"/>
                <a:sym typeface="Bree Serif"/>
              </a:rPr>
              <a:t>Legal System of Discrimination: Stop &amp; Frisk, “the box”, disenfranchisement, Student &amp; business Loans, CORI</a:t>
            </a:r>
          </a:p>
          <a:p>
            <a:pPr indent="-228600" lvl="0" marL="457200" rtl="0">
              <a:spcBef>
                <a:spcPts val="0"/>
              </a:spcBef>
              <a:buFont typeface="Bree Serif"/>
            </a:pPr>
            <a:r>
              <a:rPr lang="en">
                <a:latin typeface="Bree Serif"/>
                <a:ea typeface="Bree Serif"/>
                <a:cs typeface="Bree Serif"/>
                <a:sym typeface="Bree Serif"/>
              </a:rPr>
              <a:t>Stigma: Poverty &amp; Race</a:t>
            </a:r>
          </a:p>
          <a:p>
            <a:pPr indent="-228600" lvl="0" marL="457200" rtl="0">
              <a:spcBef>
                <a:spcPts val="0"/>
              </a:spcBef>
              <a:buFont typeface="Bree Serif"/>
            </a:pPr>
            <a:r>
              <a:rPr lang="en">
                <a:latin typeface="Bree Serif"/>
                <a:ea typeface="Bree Serif"/>
                <a:cs typeface="Bree Serif"/>
                <a:sym typeface="Bree Serif"/>
              </a:rPr>
              <a:t>Reforms: President Obama</a:t>
            </a:r>
          </a:p>
          <a:p>
            <a:pPr indent="-228600" lvl="1" marL="914400" rtl="0">
              <a:spcBef>
                <a:spcPts val="0"/>
              </a:spcBef>
              <a:buFont typeface="Bree Serif"/>
            </a:pPr>
            <a:r>
              <a:rPr lang="en">
                <a:latin typeface="Bree Serif"/>
                <a:ea typeface="Bree Serif"/>
                <a:cs typeface="Bree Serif"/>
                <a:sym typeface="Bree Serif"/>
              </a:rPr>
              <a:t>Visit Prison, Fair Sentencing Act (2010), prison education, first decline in incarceration #s in 30 years, end Federal reliance on for-profit prisons, increased use of clemency. Also, some negatives.</a:t>
            </a:r>
          </a:p>
          <a:p>
            <a:pPr indent="-228600" lvl="1" marL="914400" rtl="0">
              <a:spcBef>
                <a:spcPts val="0"/>
              </a:spcBef>
              <a:buFont typeface="Bree Serif"/>
            </a:pPr>
            <a:r>
              <a:rPr lang="en">
                <a:latin typeface="Bree Serif"/>
                <a:ea typeface="Bree Serif"/>
                <a:cs typeface="Bree Serif"/>
                <a:sym typeface="Bree Serif"/>
              </a:rPr>
              <a:t>Many reversals since new administration came to power in January 2017.</a:t>
            </a:r>
          </a:p>
          <a:p>
            <a:pPr lvl="0">
              <a:spcBef>
                <a:spcPts val="0"/>
              </a:spcBef>
              <a:buNone/>
            </a:pPr>
            <a:r>
              <a:t/>
            </a:r>
            <a:endParaRPr sz="1200">
              <a:solidFill>
                <a:schemeClr val="lt2"/>
              </a:solidFill>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Question 4: Demographics of the Problem</a:t>
            </a:r>
          </a:p>
        </p:txBody>
      </p:sp>
      <p:sp>
        <p:nvSpPr>
          <p:cNvPr id="102" name="Shape 102"/>
          <p:cNvSpPr txBox="1"/>
          <p:nvPr>
            <p:ph idx="1" type="body"/>
          </p:nvPr>
        </p:nvSpPr>
        <p:spPr>
          <a:xfrm>
            <a:off x="387900" y="1212075"/>
            <a:ext cx="8368200" cy="3356700"/>
          </a:xfrm>
          <a:prstGeom prst="rect">
            <a:avLst/>
          </a:prstGeom>
        </p:spPr>
        <p:txBody>
          <a:bodyPr anchorCtr="0" anchor="t" bIns="91425" lIns="91425" rIns="91425" tIns="91425">
            <a:noAutofit/>
          </a:bodyPr>
          <a:lstStyle/>
          <a:p>
            <a:pPr indent="-228600" lvl="0" marL="457200" rtl="0">
              <a:spcBef>
                <a:spcPts val="0"/>
              </a:spcBef>
              <a:buClr>
                <a:srgbClr val="F3F3F3"/>
              </a:buClr>
              <a:buFont typeface="Times New Roman"/>
            </a:pPr>
            <a:r>
              <a:rPr lang="en">
                <a:solidFill>
                  <a:srgbClr val="F3F3F3"/>
                </a:solidFill>
                <a:latin typeface="Times New Roman"/>
                <a:ea typeface="Times New Roman"/>
                <a:cs typeface="Times New Roman"/>
                <a:sym typeface="Times New Roman"/>
              </a:rPr>
              <a:t>African Americans now constitute nearly one million of the total 2.3 million incarcerated population.</a:t>
            </a:r>
          </a:p>
          <a:p>
            <a:pPr indent="-228600" lvl="0" marL="457200" rtl="0">
              <a:spcBef>
                <a:spcPts val="0"/>
              </a:spcBef>
              <a:buClr>
                <a:srgbClr val="F3F3F3"/>
              </a:buClr>
              <a:buFont typeface="Times New Roman"/>
            </a:pPr>
            <a:r>
              <a:rPr lang="en">
                <a:solidFill>
                  <a:srgbClr val="F3F3F3"/>
                </a:solidFill>
                <a:latin typeface="Times New Roman"/>
                <a:ea typeface="Times New Roman"/>
                <a:cs typeface="Times New Roman"/>
                <a:sym typeface="Times New Roman"/>
              </a:rPr>
              <a:t>African Americans are incarcerated at nearly six times the rate of whites.</a:t>
            </a:r>
          </a:p>
          <a:p>
            <a:pPr indent="-228600" lvl="0" marL="457200" rtl="0">
              <a:spcBef>
                <a:spcPts val="0"/>
              </a:spcBef>
              <a:buClr>
                <a:srgbClr val="F3F3F3"/>
              </a:buClr>
              <a:buFont typeface="Times New Roman"/>
            </a:pPr>
            <a:r>
              <a:rPr lang="en">
                <a:solidFill>
                  <a:srgbClr val="F3F3F3"/>
                </a:solidFill>
                <a:latin typeface="Times New Roman"/>
                <a:ea typeface="Times New Roman"/>
                <a:cs typeface="Times New Roman"/>
                <a:sym typeface="Times New Roman"/>
              </a:rPr>
              <a:t>Together, African American and Hispanics comprised 58% of all prisoners in 2008, even though African Americans and Hispanics make up only approximately one quarter of the US population.</a:t>
            </a:r>
          </a:p>
          <a:p>
            <a:pPr indent="-228600" lvl="0" marL="457200" rtl="0">
              <a:spcBef>
                <a:spcPts val="0"/>
              </a:spcBef>
              <a:buClr>
                <a:srgbClr val="F3F3F3"/>
              </a:buClr>
              <a:buFont typeface="Times New Roman"/>
            </a:pPr>
            <a:r>
              <a:rPr lang="en">
                <a:solidFill>
                  <a:srgbClr val="F3F3F3"/>
                </a:solidFill>
                <a:latin typeface="Times New Roman"/>
                <a:ea typeface="Times New Roman"/>
                <a:cs typeface="Times New Roman"/>
                <a:sym typeface="Times New Roman"/>
              </a:rPr>
              <a:t>One in six black men had been incarcerated as of 2001. If current trends continue, one in three black males born today can expect to spend time in prison during his lifetime.</a:t>
            </a:r>
          </a:p>
          <a:p>
            <a:pPr indent="-228600" lvl="0" marL="457200" rtl="0">
              <a:spcBef>
                <a:spcPts val="0"/>
              </a:spcBef>
              <a:buClr>
                <a:srgbClr val="F3F3F3"/>
              </a:buClr>
              <a:buFont typeface="Times New Roman"/>
            </a:pPr>
            <a:r>
              <a:rPr lang="en">
                <a:solidFill>
                  <a:srgbClr val="F3F3F3"/>
                </a:solidFill>
                <a:latin typeface="Times New Roman"/>
                <a:ea typeface="Times New Roman"/>
                <a:cs typeface="Times New Roman"/>
                <a:sym typeface="Times New Roman"/>
              </a:rPr>
              <a:t>Nationwide, African-Americans represent 26% of juvenile arrests, 44% of youth who are detained, 46% of the youth who are judicially waived to criminal court, and 58% of the youth admitted to state prisons.</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Question 5: Human Rights Instruments</a:t>
            </a:r>
          </a:p>
        </p:txBody>
      </p:sp>
      <p:sp>
        <p:nvSpPr>
          <p:cNvPr id="108" name="Shape 108"/>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CERD states all parties “shall not permit public </a:t>
            </a:r>
            <a:r>
              <a:rPr lang="en"/>
              <a:t>authorities</a:t>
            </a:r>
            <a:r>
              <a:rPr lang="en"/>
              <a:t> or public institutions, national or local, to promote or incite racial discrimination </a:t>
            </a:r>
          </a:p>
          <a:p>
            <a:pPr indent="-228600" lvl="0" marL="457200" rtl="0">
              <a:spcBef>
                <a:spcPts val="0"/>
              </a:spcBef>
            </a:pPr>
            <a:r>
              <a:rPr lang="en"/>
              <a:t>Racial profiling (discrimination)- People of color do not make up the majority of the population but account for more than half of the percentage of people being “stopped and frisked”</a:t>
            </a:r>
          </a:p>
          <a:p>
            <a:pPr indent="-228600" lvl="0" marL="457200" rtl="0">
              <a:spcBef>
                <a:spcPts val="0"/>
              </a:spcBef>
            </a:pPr>
            <a:r>
              <a:rPr lang="en"/>
              <a:t>In turn, one million of the 2.3 million people incarcerated in the U.S are African American</a:t>
            </a:r>
          </a:p>
          <a:p>
            <a:pPr indent="-228600" lvl="0" marL="457200" rtl="0">
              <a:spcBef>
                <a:spcPts val="0"/>
              </a:spcBef>
            </a:pPr>
            <a:r>
              <a:rPr lang="en"/>
              <a:t>People of color receive longer sentences (cannot afford competent lawyers)</a:t>
            </a:r>
          </a:p>
          <a:p>
            <a:pPr indent="-228600" lvl="0" marL="457200">
              <a:spcBef>
                <a:spcPts val="0"/>
              </a:spcBef>
            </a:pPr>
            <a:r>
              <a:rPr lang="en"/>
              <a:t>Research shows all races use illegal drugs at the same rate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Question 5: Humans Rights Instruments</a:t>
            </a:r>
          </a:p>
        </p:txBody>
      </p:sp>
      <p:sp>
        <p:nvSpPr>
          <p:cNvPr id="114" name="Shape 114"/>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Convention on Economic, Social and Cultural Rights (CESCR)</a:t>
            </a:r>
          </a:p>
          <a:p>
            <a:pPr indent="-228600" lvl="0" marL="457200" rtl="0">
              <a:spcBef>
                <a:spcPts val="0"/>
              </a:spcBef>
            </a:pPr>
            <a:r>
              <a:rPr lang="en"/>
              <a:t>31 articles, 5 parts</a:t>
            </a:r>
          </a:p>
          <a:p>
            <a:pPr indent="-228600" lvl="1" marL="914400" rtl="0">
              <a:spcBef>
                <a:spcPts val="0"/>
              </a:spcBef>
            </a:pPr>
            <a:r>
              <a:rPr lang="en"/>
              <a:t>Part 1 - (Article 1): Self-determination</a:t>
            </a:r>
          </a:p>
          <a:p>
            <a:pPr indent="-228600" lvl="1" marL="914400" rtl="0">
              <a:spcBef>
                <a:spcPts val="0"/>
              </a:spcBef>
            </a:pPr>
            <a:r>
              <a:rPr lang="en"/>
              <a:t>Part 2 - (Articles 2-5): Non-discrimination</a:t>
            </a:r>
          </a:p>
          <a:p>
            <a:pPr indent="-228600" lvl="1" marL="914400" rtl="0">
              <a:spcBef>
                <a:spcPts val="0"/>
              </a:spcBef>
            </a:pPr>
            <a:r>
              <a:rPr lang="en"/>
              <a:t>Part 3 - (Articles 6-15): The Rights</a:t>
            </a:r>
          </a:p>
          <a:p>
            <a:pPr indent="-228600" lvl="2" marL="1371600" rtl="0">
              <a:spcBef>
                <a:spcPts val="0"/>
              </a:spcBef>
            </a:pPr>
            <a:r>
              <a:rPr lang="en"/>
              <a:t>Just and favorable working conditions, and ability to form unions</a:t>
            </a:r>
          </a:p>
          <a:p>
            <a:pPr indent="-228600" lvl="2" marL="1371600" rtl="0">
              <a:spcBef>
                <a:spcPts val="0"/>
              </a:spcBef>
            </a:pPr>
            <a:r>
              <a:rPr lang="en"/>
              <a:t>Social security and insurance</a:t>
            </a:r>
          </a:p>
          <a:p>
            <a:pPr indent="-228600" lvl="2" marL="1371600" rtl="0">
              <a:spcBef>
                <a:spcPts val="0"/>
              </a:spcBef>
            </a:pPr>
            <a:r>
              <a:rPr lang="en"/>
              <a:t>Paid parental leave and taking care of children</a:t>
            </a:r>
          </a:p>
          <a:p>
            <a:pPr indent="-228600" lvl="2" marL="1371600" rtl="0">
              <a:spcBef>
                <a:spcPts val="0"/>
              </a:spcBef>
            </a:pPr>
            <a:r>
              <a:rPr lang="en"/>
              <a:t>Adequate standard of food, shelter and continuous improvement</a:t>
            </a:r>
          </a:p>
          <a:p>
            <a:pPr indent="-228600" lvl="2" marL="1371600" rtl="0">
              <a:spcBef>
                <a:spcPts val="0"/>
              </a:spcBef>
            </a:pPr>
            <a:r>
              <a:rPr lang="en"/>
              <a:t>“Highest attainable standard of physical and mental health”</a:t>
            </a:r>
          </a:p>
          <a:p>
            <a:pPr indent="-228600" lvl="2" marL="1371600" rtl="0">
              <a:spcBef>
                <a:spcPts val="0"/>
              </a:spcBef>
            </a:pPr>
            <a:r>
              <a:rPr lang="en"/>
              <a:t>Accessible higher education that contributes to “full development of human personality”</a:t>
            </a:r>
          </a:p>
          <a:p>
            <a:pPr indent="-228600" lvl="2" marL="1371600" rtl="0">
              <a:spcBef>
                <a:spcPts val="0"/>
              </a:spcBef>
            </a:pPr>
            <a:r>
              <a:rPr lang="en"/>
              <a:t>Participation in cultural life</a:t>
            </a:r>
          </a:p>
          <a:p>
            <a:pPr indent="0" lvl="0" marL="457200" rt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